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94" r:id="rId4"/>
    <p:sldId id="363" r:id="rId5"/>
    <p:sldId id="343" r:id="rId6"/>
    <p:sldId id="352" r:id="rId7"/>
    <p:sldId id="302" r:id="rId8"/>
    <p:sldId id="370" r:id="rId9"/>
    <p:sldId id="353" r:id="rId10"/>
    <p:sldId id="365" r:id="rId11"/>
    <p:sldId id="358" r:id="rId12"/>
    <p:sldId id="354" r:id="rId13"/>
    <p:sldId id="345" r:id="rId14"/>
    <p:sldId id="357" r:id="rId15"/>
    <p:sldId id="359" r:id="rId16"/>
    <p:sldId id="346" r:id="rId17"/>
    <p:sldId id="355" r:id="rId18"/>
    <p:sldId id="361" r:id="rId19"/>
    <p:sldId id="360" r:id="rId20"/>
    <p:sldId id="347" r:id="rId21"/>
    <p:sldId id="366" r:id="rId22"/>
    <p:sldId id="367" r:id="rId23"/>
    <p:sldId id="368" r:id="rId24"/>
    <p:sldId id="339" r:id="rId25"/>
    <p:sldId id="351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50"/>
    <a:srgbClr val="CB0F19"/>
    <a:srgbClr val="D65D16"/>
    <a:srgbClr val="670F19"/>
    <a:srgbClr val="F6A8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87F418-D9F9-8063-BA2D-CB686DDED3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1D14158-5C7C-22B5-858D-12AB06E7C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B8B881-CD12-6B3D-9DFB-A2EF1C6DE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FB17-806F-46F0-AF66-ED3DED814665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331353-6257-0B4D-7C7D-05A884D7E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54F7485-3B43-F61C-BB86-F81B8A82A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4D01-CFBF-43F1-A4CD-87C0D9435D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560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F885F3-7F9D-E7C7-452E-CDAB49691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1B5BD68-B1E3-4F76-4CFE-608A47D492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6FDEE0-3A76-AFD7-877C-23B40AA35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FB17-806F-46F0-AF66-ED3DED814665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0293B9A-D6F1-E04E-74D8-6C5B3DAC9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B101DA-956A-A700-D248-B44E11A17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4D01-CFBF-43F1-A4CD-87C0D9435D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809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12A3A5E-EB1A-B75A-E634-2CB31CCBF4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19DFAC2-D5A3-BF29-E6EB-D685C7067B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2A9B6D1-60A6-D1DE-4AEA-785D1967C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FB17-806F-46F0-AF66-ED3DED814665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69F1A53-DE15-32F7-8B30-49E30C647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1386E12-3ECC-4FDC-C12E-B6454AEE8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4D01-CFBF-43F1-A4CD-87C0D9435D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57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E001CD-5937-B869-95D4-0389DF0EC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CD94E8-54F5-652A-FF60-3EC189D240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7D62B0D-EDFA-84A8-124E-4E8346EC9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FB17-806F-46F0-AF66-ED3DED814665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9AC342E-91A3-3E92-54EA-DC5963555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469BA2E-067D-4DF3-9FAC-D02F9ECFB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4D01-CFBF-43F1-A4CD-87C0D9435D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904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51239D-BF4E-BF61-EAA9-0752867BD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726E9FD-810D-BEE0-853E-E81DE00138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5683AEA-896D-BAE3-30BE-A924FE2BC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FB17-806F-46F0-AF66-ED3DED814665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951B55-6B13-E928-3699-B7BF37BDB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973CDFF-B887-0218-8EB6-83E712175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4D01-CFBF-43F1-A4CD-87C0D9435D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559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2B9B85-2FBE-6310-5C11-3E9906268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EBC077-4CE7-4AFE-8641-FE43EE8337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F3212FC-7461-AC9D-BAED-FE2E8E6C30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0ADF93D-53F2-6B3E-FBEE-F6F96FDB2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FB17-806F-46F0-AF66-ED3DED814665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A0FBB4F-0400-2F44-AE4D-1D928625A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E1D7399-AA62-0266-60FE-B0654AFEE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4D01-CFBF-43F1-A4CD-87C0D9435D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755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523CAB-682A-2C16-83C5-A1B01B6D3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9A33EA5-9C85-0C91-55A8-084675F50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EA1E90F-8CCB-D16E-8F80-CC2AC2D5B0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6DD64D2-54D9-696D-46ED-D3CD45E40D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F8A3CF1-A5BD-87FD-2507-58A9208CF5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F99A947-212A-4B2E-17D9-7B2CB4055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FB17-806F-46F0-AF66-ED3DED814665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5195197-D53D-AED4-88AA-C2AFD9B88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133701D-7CDC-531F-8A08-C5C03244C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4D01-CFBF-43F1-A4CD-87C0D9435D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1306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56F973-736B-45C3-EE41-85157F4F9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624D552-D382-FEE8-7479-8948FB82F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FB17-806F-46F0-AF66-ED3DED814665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0DDB131-C224-36A2-C624-D1D13A475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9A5CD06-4E8F-BD43-AD66-7A6103E9D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4D01-CFBF-43F1-A4CD-87C0D9435D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1104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35FB005-3B48-90AB-7C26-0E5A1571E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FB17-806F-46F0-AF66-ED3DED814665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563A2FF-ADB8-2E76-48ED-1D1C69B3A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E22F3C1-77F1-4C2D-98D1-1EB922DC5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4D01-CFBF-43F1-A4CD-87C0D9435D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042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C527FB-9CD6-304B-C673-5AEC5E32C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577731-7E34-2D71-6E4D-290F7DB0B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99BC83A-1E71-AB0B-BB0A-71ECE638D3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9D6ADA1-EFDE-654B-70AC-49BF913C0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FB17-806F-46F0-AF66-ED3DED814665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5C98A7F-903A-C32D-0DD0-719BF34F3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300BCF4-FF07-4B90-4C73-AD00B3FD4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4D01-CFBF-43F1-A4CD-87C0D9435D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179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F9F712-D0C6-59B7-C76B-F90622D89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867DA8B-CABC-D61E-832C-B908268DE2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5061C68-77B5-526D-283C-DC0FF8B4A4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6A0B7A3-34D8-A7BC-9838-26E6EB96D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FB17-806F-46F0-AF66-ED3DED814665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7E88376-8C87-4088-B08D-186B4198E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C30F033-8D48-DB06-4064-7936D1F93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4D01-CFBF-43F1-A4CD-87C0D9435D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983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071861-EFEE-764B-804F-F1540A209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038149B-F62B-DA18-C3DA-02F770EC36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B641E22-8D86-93A3-9DEB-7BFE11A389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FFB17-806F-46F0-AF66-ED3DED814665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239D5D6-184C-9456-5377-33A071E7A8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A7CC4CD-6C02-3672-A487-160D377A2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C4D01-CFBF-43F1-A4CD-87C0D9435D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766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7.png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12.pn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7.png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7.png"/><Relationship Id="rId4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7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7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395785" y="2797791"/>
            <a:ext cx="13115497" cy="3261815"/>
          </a:xfrm>
          <a:prstGeom prst="rect">
            <a:avLst/>
          </a:prstGeom>
          <a:solidFill>
            <a:srgbClr val="F6A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7F484D9-3D12-7CF7-F956-4037C5221742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099" y="207124"/>
            <a:ext cx="1203925" cy="1203925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136479" y="1656263"/>
            <a:ext cx="12610531" cy="996732"/>
          </a:xfrm>
          <a:prstGeom prst="rect">
            <a:avLst/>
          </a:prstGeom>
          <a:solidFill>
            <a:srgbClr val="006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60067E-E8BC-D783-67E8-DCE86835348C}"/>
              </a:ext>
            </a:extLst>
          </p:cNvPr>
          <p:cNvSpPr txBox="1"/>
          <p:nvPr/>
        </p:nvSpPr>
        <p:spPr>
          <a:xfrm>
            <a:off x="427953" y="3023087"/>
            <a:ext cx="1001283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bg1"/>
                </a:solidFill>
                <a:effectLst/>
                <a:latin typeface="Helvetica Neue" panose="02000503000000020004" pitchFamily="2" charset="0"/>
              </a:rPr>
              <a:t>Тестирование поведения собак: организация мероприятия и принципы оценки поведения собаки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-209266" y="1800686"/>
            <a:ext cx="1261053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solidFill>
                  <a:schemeClr val="bg1"/>
                </a:solidFill>
                <a:latin typeface="Excentra Pro Bold" panose="020B0002050400000003" pitchFamily="34" charset="-52"/>
              </a:rPr>
              <a:t>Цикл вебинаров с Департаментом РКФ по дрессировке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048" y="236471"/>
            <a:ext cx="2456597" cy="1061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710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106D35-00A3-3143-034F-2F5676037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AD57AF52-61A4-8744-1DD9-9020F510FFDE}"/>
              </a:ext>
            </a:extLst>
          </p:cNvPr>
          <p:cNvSpPr/>
          <p:nvPr/>
        </p:nvSpPr>
        <p:spPr>
          <a:xfrm>
            <a:off x="-163775" y="-104299"/>
            <a:ext cx="5172503" cy="7119248"/>
          </a:xfrm>
          <a:prstGeom prst="rect">
            <a:avLst/>
          </a:prstGeom>
          <a:solidFill>
            <a:srgbClr val="006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A7A84EC-F9B0-2F98-501A-1110BC9468E3}"/>
              </a:ext>
            </a:extLst>
          </p:cNvPr>
          <p:cNvSpPr/>
          <p:nvPr/>
        </p:nvSpPr>
        <p:spPr>
          <a:xfrm>
            <a:off x="-407543" y="1697202"/>
            <a:ext cx="5420821" cy="1469079"/>
          </a:xfrm>
          <a:prstGeom prst="rect">
            <a:avLst/>
          </a:prstGeom>
          <a:solidFill>
            <a:srgbClr val="F6A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4E99696-335C-CAEA-88AA-885661AD14E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407" y="259307"/>
            <a:ext cx="1146098" cy="1146411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E32DAD3C-551D-86B6-A9E6-86986FD21A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653" y="213589"/>
            <a:ext cx="2548488" cy="1092209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417B0DC-84A2-DF1F-71D2-0A13E3AD82A6}"/>
              </a:ext>
            </a:extLst>
          </p:cNvPr>
          <p:cNvSpPr/>
          <p:nvPr/>
        </p:nvSpPr>
        <p:spPr>
          <a:xfrm>
            <a:off x="133311" y="1985465"/>
            <a:ext cx="389868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>
                <a:solidFill>
                  <a:schemeClr val="bg1"/>
                </a:solidFill>
                <a:latin typeface="Excentra Pro Bold" panose="020B0002050400000003" pitchFamily="34" charset="-52"/>
              </a:rPr>
              <a:t>1 этап: Осмотр. Мануальный осмотр</a:t>
            </a:r>
          </a:p>
        </p:txBody>
      </p:sp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6199871F-7A2A-E80F-EBEE-6B66DEDFEDC6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71993">
            <a:off x="591974" y="3952844"/>
            <a:ext cx="440279" cy="426606"/>
          </a:xfrm>
          <a:prstGeom prst="rect">
            <a:avLst/>
          </a:prstGeom>
        </p:spPr>
      </p:pic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D733849F-CE21-0C5B-16C8-C46A1D180C3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83592">
            <a:off x="2857502" y="5658814"/>
            <a:ext cx="440279" cy="42660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8B56B7D-421B-DF5E-C00C-A8EEDA92B57F}"/>
              </a:ext>
            </a:extLst>
          </p:cNvPr>
          <p:cNvSpPr txBox="1"/>
          <p:nvPr/>
        </p:nvSpPr>
        <p:spPr>
          <a:xfrm>
            <a:off x="6324487" y="228123"/>
            <a:ext cx="5294765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>
                <a:latin typeface="Excentra Pro" panose="020B0002050400000003" pitchFamily="34" charset="-52"/>
              </a:rPr>
              <a:t>Проверка прикуса проводится также исключительно с целью проверки реакции собаки на осмотр зубов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>
                <a:latin typeface="Excentra Pro" panose="020B0002050400000003" pitchFamily="34" charset="-52"/>
              </a:rPr>
              <a:t>Нет необходимости жестко фиксировать собаку и открывать ей пасть так, чтобы были видны все зубы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>
                <a:latin typeface="Excentra Pro" panose="020B0002050400000003" pitchFamily="34" charset="-52"/>
              </a:rPr>
              <a:t>Проводник может сам показать зубы собаки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>
                <a:latin typeface="Excentra Pro" panose="020B0002050400000003" pitchFamily="34" charset="-52"/>
              </a:rPr>
              <a:t>Вся процедура должна проходить в благожелательной атмосфере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>
                <a:latin typeface="Excentra Pro" panose="020B0002050400000003" pitchFamily="34" charset="-52"/>
              </a:rPr>
              <a:t>Судья должен откорректировать поведение неопытного проводника, если он излишне давит на собаку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b="1" u="sng" dirty="0">
                <a:latin typeface="Excentra Pro" panose="020B0002050400000003" pitchFamily="34" charset="-52"/>
              </a:rPr>
              <a:t>Ни судья, ни проводник не должны принуждать собаку к осмотру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981DADE-D96B-B5AA-53DC-50732DE61FE2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1762" y="682386"/>
            <a:ext cx="326295" cy="30025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935A45A-94A6-4259-D4E0-6DB8DCC8F2D0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2010" y="1835339"/>
            <a:ext cx="326295" cy="300252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39EDDC6-53E2-392E-E885-EA667AD031C4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6418" y="2988292"/>
            <a:ext cx="326295" cy="30025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336E6DA-931C-2071-4202-3B2856CB3618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1219" y="3865895"/>
            <a:ext cx="326295" cy="300252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EEF7F241-16AC-A1BA-7655-F80BB6E311C9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954" y="4924573"/>
            <a:ext cx="326295" cy="300252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BED4E682-EBBC-D051-E86A-53A08A1C637B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4909" y="6025488"/>
            <a:ext cx="326295" cy="300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4771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163775" y="-104299"/>
            <a:ext cx="5172503" cy="7119248"/>
          </a:xfrm>
          <a:prstGeom prst="rect">
            <a:avLst/>
          </a:prstGeom>
          <a:solidFill>
            <a:srgbClr val="006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406" y="259307"/>
            <a:ext cx="1146098" cy="1146411"/>
          </a:xfrm>
          <a:prstGeom prst="rect">
            <a:avLst/>
          </a:prstGeom>
        </p:spPr>
      </p:pic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407544" y="2470243"/>
            <a:ext cx="5416271" cy="2088108"/>
          </a:xfrm>
          <a:prstGeom prst="rect">
            <a:avLst/>
          </a:prstGeom>
          <a:solidFill>
            <a:srgbClr val="F6A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F699CCF-1CCB-E634-5500-DB4430E009FC}"/>
              </a:ext>
            </a:extLst>
          </p:cNvPr>
          <p:cNvSpPr txBox="1"/>
          <p:nvPr/>
        </p:nvSpPr>
        <p:spPr>
          <a:xfrm>
            <a:off x="402406" y="2643831"/>
            <a:ext cx="4228735" cy="1318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chemeClr val="bg1"/>
                </a:solidFill>
                <a:latin typeface="Excentra Pro" panose="020B0002050400000003" pitchFamily="34" charset="-52"/>
              </a:rPr>
              <a:t>ОСНОВНЫЕ ОШИБКИ ПРИ ПРОВЕДЕНИИ 1 ЭТАПА</a:t>
            </a:r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653" y="213589"/>
            <a:ext cx="2548488" cy="1092209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390612" y="2980579"/>
            <a:ext cx="1522288" cy="571394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1335" y="-2152657"/>
            <a:ext cx="3849806" cy="3849806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8001"/>
          <a:stretch/>
        </p:blipFill>
        <p:spPr>
          <a:xfrm>
            <a:off x="5252497" y="335437"/>
            <a:ext cx="1865610" cy="791570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966" b="48001"/>
          <a:stretch/>
        </p:blipFill>
        <p:spPr>
          <a:xfrm>
            <a:off x="7361876" y="338823"/>
            <a:ext cx="1269242" cy="79157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14CD6D9-2A7F-4D44-9B39-DB66C9E23F02}"/>
              </a:ext>
            </a:extLst>
          </p:cNvPr>
          <p:cNvSpPr txBox="1"/>
          <p:nvPr/>
        </p:nvSpPr>
        <p:spPr>
          <a:xfrm>
            <a:off x="6845287" y="3160789"/>
            <a:ext cx="6229268" cy="589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ru-RU" sz="2400" dirty="0">
              <a:latin typeface="Excentra Pro" panose="020B0002050400000003" pitchFamily="34" charset="-5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33FB4F-0293-704E-268A-25B846E0AAE2}"/>
              </a:ext>
            </a:extLst>
          </p:cNvPr>
          <p:cNvSpPr txBox="1"/>
          <p:nvPr/>
        </p:nvSpPr>
        <p:spPr>
          <a:xfrm>
            <a:off x="5260111" y="1358443"/>
            <a:ext cx="6746486" cy="5339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ru-RU" sz="2200" dirty="0"/>
              <a:t>Отсутствие идентификации собак: нет проверки чипа/клейма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ru-RU" sz="2200" dirty="0"/>
              <a:t>Отсутствие сверки чипа/клейма с документами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ru-RU" sz="2200" dirty="0"/>
              <a:t>Отсутствие паузы между идентификацией и мануальным осмотром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ru-RU" sz="2200" dirty="0"/>
              <a:t>Отсутствие полноценного мануального осмотра: нет проверки семенников, зубной формулы, либо нет прикосновения к корпусу или голове собаки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ru-RU" sz="2200" dirty="0"/>
              <a:t>Проведение мануального осмотра в группе помощников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ru-RU" sz="2200" dirty="0"/>
              <a:t>Разрешение проводнику жестко фиксировать собаку при осмотре</a:t>
            </a:r>
          </a:p>
          <a:p>
            <a:pPr marL="342900" indent="-342900">
              <a:buAutoNum type="arabicPeriod"/>
            </a:pPr>
            <a:r>
              <a:rPr lang="ru-RU" sz="2200" dirty="0"/>
              <a:t>Принуждение собаки к осмотру</a:t>
            </a:r>
          </a:p>
        </p:txBody>
      </p:sp>
    </p:spTree>
    <p:extLst>
      <p:ext uri="{BB962C8B-B14F-4D97-AF65-F5344CB8AC3E}">
        <p14:creationId xmlns:p14="http://schemas.microsoft.com/office/powerpoint/2010/main" val="20222041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163775" y="-104299"/>
            <a:ext cx="5172503" cy="7119248"/>
          </a:xfrm>
          <a:prstGeom prst="rect">
            <a:avLst/>
          </a:prstGeom>
          <a:solidFill>
            <a:srgbClr val="006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407543" y="1697202"/>
            <a:ext cx="5420821" cy="1469079"/>
          </a:xfrm>
          <a:prstGeom prst="rect">
            <a:avLst/>
          </a:prstGeom>
          <a:solidFill>
            <a:srgbClr val="F6A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407" y="259307"/>
            <a:ext cx="1146098" cy="114641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653" y="213589"/>
            <a:ext cx="2548488" cy="1092209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0" y="1769324"/>
            <a:ext cx="4923692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>
                <a:solidFill>
                  <a:schemeClr val="bg1"/>
                </a:solidFill>
                <a:latin typeface="Excentra Pro Bold" panose="020B0002050400000003" pitchFamily="34" charset="-52"/>
              </a:rPr>
              <a:t>2 этап: Проверка социальной адаптированности. Прогулка судьи с проводником и собакой</a:t>
            </a:r>
          </a:p>
        </p:txBody>
      </p:sp>
      <p:pic>
        <p:nvPicPr>
          <p:cNvPr id="36" name="Рисунок 35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391" y="3357349"/>
            <a:ext cx="3554804" cy="3173104"/>
          </a:xfrm>
          <a:prstGeom prst="rect">
            <a:avLst/>
          </a:prstGeom>
        </p:spPr>
      </p:pic>
      <p:pic>
        <p:nvPicPr>
          <p:cNvPr id="37" name="Рисунок 36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71993">
            <a:off x="591974" y="3952844"/>
            <a:ext cx="440279" cy="426606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83592">
            <a:off x="2857502" y="5658814"/>
            <a:ext cx="440279" cy="42660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AE6BA4C-3DE4-0EBF-C4FB-E57ED9D66F48}"/>
              </a:ext>
            </a:extLst>
          </p:cNvPr>
          <p:cNvSpPr txBox="1"/>
          <p:nvPr/>
        </p:nvSpPr>
        <p:spPr>
          <a:xfrm>
            <a:off x="6425781" y="1405718"/>
            <a:ext cx="517250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800" dirty="0"/>
              <a:t>Проводится после мануального осмотра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800" dirty="0"/>
              <a:t>Судья, проводник и собака осуществляют короткую совместную прогулку в направлении группы помощников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800" dirty="0"/>
              <a:t>Собака во время движения находится на провисшем поводке</a:t>
            </a:r>
            <a:endParaRPr lang="ru-RU" sz="2800" dirty="0">
              <a:solidFill>
                <a:srgbClr val="000000"/>
              </a:solidFill>
              <a:latin typeface="Excentra Pro" panose="020B0002050400000003" pitchFamily="34" charset="-52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AA1F9567-B771-4167-90FB-F30C8DDA61F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1335" y="-2152657"/>
            <a:ext cx="3849806" cy="3849806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848CCC4-1DAF-B84B-346D-F3AB160D5E3E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2816" y="1569233"/>
            <a:ext cx="434893" cy="40018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4DC81BD-AF47-D2D7-CC2D-2096EBC85668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2817" y="2766100"/>
            <a:ext cx="434892" cy="400181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D621557-50D5-0995-92E1-A981B41B35E7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9407" y="5183008"/>
            <a:ext cx="434892" cy="400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708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163775" y="-104299"/>
            <a:ext cx="5172503" cy="7119248"/>
          </a:xfrm>
          <a:prstGeom prst="rect">
            <a:avLst/>
          </a:prstGeom>
          <a:solidFill>
            <a:srgbClr val="006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407543" y="1697202"/>
            <a:ext cx="5420821" cy="1469079"/>
          </a:xfrm>
          <a:prstGeom prst="rect">
            <a:avLst/>
          </a:prstGeom>
          <a:solidFill>
            <a:srgbClr val="F6A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407" y="259307"/>
            <a:ext cx="1146098" cy="114641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653" y="213589"/>
            <a:ext cx="2548488" cy="1092209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90995" y="1843731"/>
            <a:ext cx="453173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>
                <a:solidFill>
                  <a:schemeClr val="bg1"/>
                </a:solidFill>
                <a:latin typeface="Excentra Pro Bold" panose="020B0002050400000003" pitchFamily="34" charset="-52"/>
              </a:rPr>
              <a:t>2 этап: Проверка социальной адаптированности. Проход через группу</a:t>
            </a:r>
          </a:p>
        </p:txBody>
      </p:sp>
      <p:pic>
        <p:nvPicPr>
          <p:cNvPr id="37" name="Рисунок 36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71993">
            <a:off x="591974" y="3952844"/>
            <a:ext cx="440279" cy="426606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83592">
            <a:off x="2857502" y="5658814"/>
            <a:ext cx="440279" cy="42660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AE6BA4C-3DE4-0EBF-C4FB-E57ED9D66F48}"/>
              </a:ext>
            </a:extLst>
          </p:cNvPr>
          <p:cNvSpPr txBox="1"/>
          <p:nvPr/>
        </p:nvSpPr>
        <p:spPr>
          <a:xfrm>
            <a:off x="6096000" y="982528"/>
            <a:ext cx="5758805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800" dirty="0">
                <a:solidFill>
                  <a:srgbClr val="000000"/>
                </a:solidFill>
                <a:latin typeface="Excentra Pro" panose="020B0002050400000003" pitchFamily="34" charset="-52"/>
              </a:rPr>
              <a:t>Группа помощников состоит из 4-5 человек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800" dirty="0">
                <a:solidFill>
                  <a:srgbClr val="000000"/>
                </a:solidFill>
                <a:latin typeface="Excentra Pro" panose="020B0002050400000003" pitchFamily="34" charset="-52"/>
              </a:rPr>
              <a:t>Собака и проводник должны обойти каждого помощника в группе по траектории «8-ка» один раз, но судья может попросить повторить проход, если есть сомнения в оценки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800" dirty="0"/>
              <a:t>После прохода через группу проводник и собака выходят из группы и останавливаются ВНЕ ее.</a:t>
            </a:r>
            <a:endParaRPr lang="ru-RU" sz="2800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>
              <a:solidFill>
                <a:srgbClr val="000000"/>
              </a:solidFill>
              <a:latin typeface="Excentra Pro" panose="020B0002050400000003" pitchFamily="34" charset="-52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786B507B-806C-4C13-A0E9-113CDF9B3E8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1335" y="-2152657"/>
            <a:ext cx="3849806" cy="3849806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98DDBE6-7EB7-24AE-EBF7-CCDEEFEF2726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5430" y="1305798"/>
            <a:ext cx="434892" cy="400181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76EAFAF-A7C2-DB6E-6AD2-7761BB969B53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3498" y="2431741"/>
            <a:ext cx="434892" cy="400181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9B23988-FA30-F9A1-1ADE-F5773BA8C962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3373" y="5259043"/>
            <a:ext cx="434892" cy="400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231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163775" y="-104299"/>
            <a:ext cx="5172503" cy="7119248"/>
          </a:xfrm>
          <a:prstGeom prst="rect">
            <a:avLst/>
          </a:prstGeom>
          <a:solidFill>
            <a:srgbClr val="006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407543" y="1697202"/>
            <a:ext cx="5420821" cy="1469079"/>
          </a:xfrm>
          <a:prstGeom prst="rect">
            <a:avLst/>
          </a:prstGeom>
          <a:solidFill>
            <a:srgbClr val="F6A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407" y="259307"/>
            <a:ext cx="1146098" cy="114641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653" y="213589"/>
            <a:ext cx="2548488" cy="1092209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90995" y="1843731"/>
            <a:ext cx="453173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>
                <a:solidFill>
                  <a:schemeClr val="bg1"/>
                </a:solidFill>
                <a:latin typeface="Excentra Pro Bold" panose="020B0002050400000003" pitchFamily="34" charset="-52"/>
              </a:rPr>
              <a:t>2 этап: Проверка социальной адаптированности. Проход через группу</a:t>
            </a:r>
          </a:p>
        </p:txBody>
      </p:sp>
      <p:pic>
        <p:nvPicPr>
          <p:cNvPr id="37" name="Рисунок 36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71993">
            <a:off x="591974" y="3952844"/>
            <a:ext cx="440279" cy="426606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83592">
            <a:off x="2857502" y="5658814"/>
            <a:ext cx="440279" cy="42660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AE6BA4C-3DE4-0EBF-C4FB-E57ED9D66F48}"/>
              </a:ext>
            </a:extLst>
          </p:cNvPr>
          <p:cNvSpPr txBox="1"/>
          <p:nvPr/>
        </p:nvSpPr>
        <p:spPr>
          <a:xfrm>
            <a:off x="5363498" y="97318"/>
            <a:ext cx="6171277" cy="6663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0000"/>
                </a:solidFill>
                <a:latin typeface="Excentra Pro" panose="020B0002050400000003" pitchFamily="34" charset="-52"/>
              </a:rPr>
              <a:t>Разрешенные/запрещенные </a:t>
            </a:r>
          </a:p>
          <a:p>
            <a:r>
              <a:rPr lang="ru-RU" sz="2800" dirty="0">
                <a:solidFill>
                  <a:srgbClr val="000000"/>
                </a:solidFill>
                <a:latin typeface="Excentra Pro" panose="020B0002050400000003" pitchFamily="34" charset="-52"/>
              </a:rPr>
              <a:t>действия помощников:</a:t>
            </a:r>
          </a:p>
          <a:p>
            <a:endParaRPr lang="ru-RU" sz="2800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Excentra Pro" panose="020B0002050400000003" pitchFamily="34" charset="-52"/>
              </a:rPr>
              <a:t>должны вести себя спокойно, естественным образом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Excentra Pro" panose="020B0002050400000003" pitchFamily="34" charset="-52"/>
              </a:rPr>
              <a:t>могут разговаривать между собой 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/>
              <a:t>могут</a:t>
            </a:r>
            <a:r>
              <a:rPr lang="ru-RU" sz="2400" b="1" dirty="0"/>
              <a:t> </a:t>
            </a:r>
            <a:r>
              <a:rPr lang="ru-RU" sz="2400" b="1" u="sng" dirty="0"/>
              <a:t>по разрешению проводника </a:t>
            </a:r>
            <a:r>
              <a:rPr lang="ru-RU" sz="2400" dirty="0"/>
              <a:t>поговорить с собакой или огладить ее, если собака ищет контакт самостоятельно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Excentra Pro" panose="020B0002050400000003" pitchFamily="34" charset="-52"/>
              </a:rPr>
              <a:t>не должны пытаться испугать собаку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Excentra Pro" panose="020B0002050400000003" pitchFamily="34" charset="-52"/>
              </a:rPr>
              <a:t>не должны держать в руках какие-либо предметы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Excentra Pro" panose="020B0002050400000003" pitchFamily="34" charset="-52"/>
              </a:rPr>
              <a:t>не должны смыкаться вокруг проводника и собаки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DD22FDEB-4F8B-44F3-B5B6-6701C20870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1335" y="-2152657"/>
            <a:ext cx="3849806" cy="3849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6180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163775" y="-104299"/>
            <a:ext cx="5172503" cy="7119248"/>
          </a:xfrm>
          <a:prstGeom prst="rect">
            <a:avLst/>
          </a:prstGeom>
          <a:solidFill>
            <a:srgbClr val="006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406" y="259307"/>
            <a:ext cx="1146098" cy="1146411"/>
          </a:xfrm>
          <a:prstGeom prst="rect">
            <a:avLst/>
          </a:prstGeom>
        </p:spPr>
      </p:pic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407543" y="2470243"/>
            <a:ext cx="5450651" cy="2088108"/>
          </a:xfrm>
          <a:prstGeom prst="rect">
            <a:avLst/>
          </a:prstGeom>
          <a:solidFill>
            <a:srgbClr val="F6A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F699CCF-1CCB-E634-5500-DB4430E009FC}"/>
              </a:ext>
            </a:extLst>
          </p:cNvPr>
          <p:cNvSpPr txBox="1"/>
          <p:nvPr/>
        </p:nvSpPr>
        <p:spPr>
          <a:xfrm>
            <a:off x="215960" y="2857465"/>
            <a:ext cx="4381467" cy="1318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chemeClr val="bg1"/>
                </a:solidFill>
                <a:latin typeface="Excentra Pro" panose="020B0002050400000003" pitchFamily="34" charset="-52"/>
              </a:rPr>
              <a:t>ОСНОВНЫЕ ОШИБКИ ПРИ ПРОВЕДЕНИИ 2 ЭТАПА</a:t>
            </a:r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653" y="213589"/>
            <a:ext cx="2548488" cy="109220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4691" y="-2029202"/>
            <a:ext cx="3849806" cy="3849806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8001"/>
          <a:stretch/>
        </p:blipFill>
        <p:spPr>
          <a:xfrm>
            <a:off x="5317664" y="363908"/>
            <a:ext cx="1865610" cy="791570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966" b="48001"/>
          <a:stretch/>
        </p:blipFill>
        <p:spPr>
          <a:xfrm>
            <a:off x="7312558" y="363908"/>
            <a:ext cx="1269242" cy="79157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14CD6D9-2A7F-4D44-9B39-DB66C9E23F02}"/>
              </a:ext>
            </a:extLst>
          </p:cNvPr>
          <p:cNvSpPr txBox="1"/>
          <p:nvPr/>
        </p:nvSpPr>
        <p:spPr>
          <a:xfrm>
            <a:off x="6845287" y="3160789"/>
            <a:ext cx="6229268" cy="589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ru-RU" sz="2400" dirty="0">
              <a:latin typeface="Excentra Pro" panose="020B0002050400000003" pitchFamily="34" charset="-5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73C209-846D-2FDD-0398-57143D6A6025}"/>
              </a:ext>
            </a:extLst>
          </p:cNvPr>
          <p:cNvSpPr txBox="1"/>
          <p:nvPr/>
        </p:nvSpPr>
        <p:spPr>
          <a:xfrm>
            <a:off x="5208557" y="1405718"/>
            <a:ext cx="6746486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ru-RU" sz="2400" dirty="0"/>
              <a:t>Недостаточное или излишнее количество помощников в группе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Tx/>
              <a:buAutoNum type="arabicPeriod"/>
            </a:pPr>
            <a:r>
              <a:rPr lang="ru-RU" sz="2400" dirty="0"/>
              <a:t>Наличие собак в группе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Tx/>
              <a:buAutoNum type="arabicPeriod"/>
            </a:pPr>
            <a:r>
              <a:rPr lang="ru-RU" sz="2400" dirty="0"/>
              <a:t>Некорректное поведение помощников в группе (слишком активные действия, курение, попытки напугать собаку)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Tx/>
              <a:buAutoNum type="arabicPeriod"/>
            </a:pPr>
            <a:r>
              <a:rPr lang="ru-RU" sz="2400" dirty="0"/>
              <a:t>Наличие посторонних громоздких предметов у помощников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Tx/>
              <a:buAutoNum type="arabicPeriod"/>
            </a:pPr>
            <a:r>
              <a:rPr lang="ru-RU" sz="2400" dirty="0"/>
              <a:t>Смыкание группы помощников вокруг собаки и проводника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543F1A2-B367-1CB2-B22E-02494C0C9C2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390612" y="2980579"/>
            <a:ext cx="1522288" cy="5713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469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163775" y="-104299"/>
            <a:ext cx="5172503" cy="7119248"/>
          </a:xfrm>
          <a:prstGeom prst="rect">
            <a:avLst/>
          </a:prstGeom>
          <a:solidFill>
            <a:srgbClr val="006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163775" y="1667314"/>
            <a:ext cx="5172503" cy="1469079"/>
          </a:xfrm>
          <a:prstGeom prst="rect">
            <a:avLst/>
          </a:prstGeom>
          <a:solidFill>
            <a:srgbClr val="F6A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407" y="259307"/>
            <a:ext cx="1146098" cy="114641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653" y="213589"/>
            <a:ext cx="2548488" cy="1092209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90995" y="1843731"/>
            <a:ext cx="426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>
                <a:solidFill>
                  <a:schemeClr val="bg1"/>
                </a:solidFill>
                <a:latin typeface="Excentra Pro Bold" panose="020B0002050400000003" pitchFamily="34" charset="-52"/>
              </a:rPr>
              <a:t>3 этап: </a:t>
            </a:r>
            <a:r>
              <a:rPr lang="ru-RU" sz="2800" dirty="0">
                <a:solidFill>
                  <a:schemeClr val="bg1"/>
                </a:solidFill>
              </a:rPr>
              <a:t>Звуковой тест</a:t>
            </a:r>
            <a:endParaRPr lang="ru-RU" sz="2600" dirty="0">
              <a:solidFill>
                <a:schemeClr val="bg1"/>
              </a:solidFill>
              <a:latin typeface="Excentra Pro Bold" panose="020B0002050400000003" pitchFamily="34" charset="-52"/>
            </a:endParaRPr>
          </a:p>
        </p:txBody>
      </p:sp>
      <p:pic>
        <p:nvPicPr>
          <p:cNvPr id="36" name="Рисунок 35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391" y="3357349"/>
            <a:ext cx="3554804" cy="3173104"/>
          </a:xfrm>
          <a:prstGeom prst="rect">
            <a:avLst/>
          </a:prstGeom>
        </p:spPr>
      </p:pic>
      <p:pic>
        <p:nvPicPr>
          <p:cNvPr id="37" name="Рисунок 36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71993">
            <a:off x="591974" y="3952844"/>
            <a:ext cx="440279" cy="426606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83592">
            <a:off x="2857502" y="5658814"/>
            <a:ext cx="440279" cy="426606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462148C-C3D6-405F-EC0E-3F8BF82EF6AB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7057" y="361233"/>
            <a:ext cx="326295" cy="300252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80B98109-166F-9AB7-9B3D-056EC7C17D69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9313" y="1112423"/>
            <a:ext cx="326295" cy="300252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F6DC83A1-83F4-CD15-7664-76D98F20611D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7056" y="2180183"/>
            <a:ext cx="326295" cy="30025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612A76F-4EF7-B0DC-3EE1-254EDD5D5BC0}"/>
              </a:ext>
            </a:extLst>
          </p:cNvPr>
          <p:cNvSpPr txBox="1"/>
          <p:nvPr/>
        </p:nvSpPr>
        <p:spPr>
          <a:xfrm>
            <a:off x="5951679" y="137318"/>
            <a:ext cx="647745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400" dirty="0">
                <a:solidFill>
                  <a:srgbClr val="000000"/>
                </a:solidFill>
                <a:latin typeface="Excentra Pro" panose="020B0002050400000003" pitchFamily="34" charset="-52"/>
              </a:rPr>
              <a:t>Проводится в группе </a:t>
            </a:r>
            <a:r>
              <a:rPr lang="ru-RU" sz="2400" u="sng" dirty="0">
                <a:solidFill>
                  <a:srgbClr val="000000"/>
                </a:solidFill>
                <a:latin typeface="Excentra Pro" panose="020B0002050400000003" pitchFamily="34" charset="-52"/>
              </a:rPr>
              <a:t>от 2 до 5 собак</a:t>
            </a:r>
            <a:endParaRPr lang="ru-RU" sz="2400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400" dirty="0">
                <a:solidFill>
                  <a:srgbClr val="000000"/>
                </a:solidFill>
                <a:latin typeface="Excentra Pro" panose="020B0002050400000003" pitchFamily="34" charset="-52"/>
              </a:rPr>
              <a:t>Один проводник в одной группе – только с одной собакой!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400" dirty="0"/>
              <a:t>Проводники с собаками на поводках стоят в линию на расстоянии 2,5–3 м друг от друга</a:t>
            </a:r>
            <a:endParaRPr lang="ru-RU" sz="2400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400" dirty="0"/>
              <a:t>Собаки располагаются у ног проводников в положении сидя, поводки - в провисшем состоянии</a:t>
            </a:r>
            <a:endParaRPr lang="ru-RU" sz="2400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400" dirty="0"/>
              <a:t>Выстрелы производится из стартового пистолета два раза с интервалом 5–7 секунд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400" dirty="0">
                <a:solidFill>
                  <a:srgbClr val="000000"/>
                </a:solidFill>
                <a:latin typeface="Excentra Pro" panose="020B0002050400000003" pitchFamily="34" charset="-52"/>
              </a:rPr>
              <a:t>Удаление стреляющего от линии собак: 25 м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400" dirty="0">
                <a:solidFill>
                  <a:srgbClr val="000000"/>
                </a:solidFill>
                <a:latin typeface="Excentra Pro" panose="020B0002050400000003" pitchFamily="34" charset="-52"/>
              </a:rPr>
              <a:t>Проверка должна производиться на открытой местности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36CD58A-5687-61E5-AA8A-E5A80B3AC5EF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9313" y="3200462"/>
            <a:ext cx="326295" cy="300252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03E31CC9-B11C-4FB6-849B-4DFD13DF30FA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831" y="4592527"/>
            <a:ext cx="326295" cy="300252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D752BF96-3ACE-48E1-87A9-2685188A364D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5284" y="5499516"/>
            <a:ext cx="326295" cy="30025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6ECF775-FFA3-AF2E-62A6-F4081F8F9705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0672" y="6141441"/>
            <a:ext cx="326295" cy="300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1263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163775" y="-104299"/>
            <a:ext cx="5172503" cy="7119248"/>
          </a:xfrm>
          <a:prstGeom prst="rect">
            <a:avLst/>
          </a:prstGeom>
          <a:solidFill>
            <a:srgbClr val="006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163775" y="1667314"/>
            <a:ext cx="5172503" cy="1469079"/>
          </a:xfrm>
          <a:prstGeom prst="rect">
            <a:avLst/>
          </a:prstGeom>
          <a:solidFill>
            <a:srgbClr val="F6A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407" y="259307"/>
            <a:ext cx="1146098" cy="114641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653" y="213589"/>
            <a:ext cx="2548488" cy="1092209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90995" y="1843731"/>
            <a:ext cx="426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>
                <a:solidFill>
                  <a:schemeClr val="bg1"/>
                </a:solidFill>
                <a:latin typeface="Excentra Pro Bold" panose="020B0002050400000003" pitchFamily="34" charset="-52"/>
              </a:rPr>
              <a:t>3 этап: </a:t>
            </a:r>
            <a:r>
              <a:rPr lang="ru-RU" sz="2800" dirty="0">
                <a:solidFill>
                  <a:schemeClr val="bg1"/>
                </a:solidFill>
              </a:rPr>
              <a:t>Звуковой тест</a:t>
            </a:r>
            <a:endParaRPr lang="ru-RU" sz="2600" dirty="0">
              <a:solidFill>
                <a:schemeClr val="bg1"/>
              </a:solidFill>
              <a:latin typeface="Excentra Pro Bold" panose="020B0002050400000003" pitchFamily="34" charset="-52"/>
            </a:endParaRPr>
          </a:p>
        </p:txBody>
      </p:sp>
      <p:pic>
        <p:nvPicPr>
          <p:cNvPr id="37" name="Рисунок 36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71993">
            <a:off x="591974" y="3952844"/>
            <a:ext cx="440279" cy="426606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83592">
            <a:off x="2857502" y="5658814"/>
            <a:ext cx="440279" cy="42660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612A76F-4EF7-B0DC-3EE1-254EDD5D5BC0}"/>
              </a:ext>
            </a:extLst>
          </p:cNvPr>
          <p:cNvSpPr txBox="1"/>
          <p:nvPr/>
        </p:nvSpPr>
        <p:spPr>
          <a:xfrm>
            <a:off x="5406660" y="563522"/>
            <a:ext cx="517250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0000"/>
                </a:solidFill>
                <a:latin typeface="Excentra Pro" panose="020B0002050400000003" pitchFamily="34" charset="-52"/>
              </a:rPr>
              <a:t>Предметы для замены выстрела</a:t>
            </a:r>
          </a:p>
          <a:p>
            <a:r>
              <a:rPr lang="ru-RU" sz="3200" b="1" dirty="0">
                <a:solidFill>
                  <a:srgbClr val="000000"/>
                </a:solidFill>
                <a:latin typeface="Excentra Pro" panose="020B0002050400000003" pitchFamily="34" charset="-52"/>
              </a:rPr>
              <a:t>!</a:t>
            </a:r>
            <a:r>
              <a:rPr lang="ru-RU" b="1" dirty="0">
                <a:solidFill>
                  <a:srgbClr val="000000"/>
                </a:solidFill>
                <a:latin typeface="Excentra Pro" panose="020B0002050400000003" pitchFamily="34" charset="-52"/>
              </a:rPr>
              <a:t> только</a:t>
            </a:r>
            <a:r>
              <a:rPr lang="ru-RU" dirty="0">
                <a:solidFill>
                  <a:srgbClr val="000000"/>
                </a:solidFill>
                <a:latin typeface="Excentra Pro" panose="020B0002050400000003" pitchFamily="34" charset="-52"/>
              </a:rPr>
              <a:t> для собак </a:t>
            </a:r>
            <a:r>
              <a:rPr lang="de-DE" dirty="0"/>
              <a:t>IX </a:t>
            </a:r>
            <a:r>
              <a:rPr lang="ru-RU" dirty="0"/>
              <a:t>группы </a:t>
            </a:r>
            <a:r>
              <a:rPr lang="de-DE" dirty="0"/>
              <a:t>FCI </a:t>
            </a:r>
            <a:r>
              <a:rPr lang="ru-RU" dirty="0"/>
              <a:t>и пород 4-ой секции </a:t>
            </a:r>
            <a:r>
              <a:rPr lang="de-DE" dirty="0"/>
              <a:t>III </a:t>
            </a:r>
            <a:r>
              <a:rPr lang="ru-RU" dirty="0"/>
              <a:t>группы </a:t>
            </a:r>
            <a:r>
              <a:rPr lang="de-DE" dirty="0"/>
              <a:t>FCI (</a:t>
            </a:r>
            <a:r>
              <a:rPr lang="ru-RU" dirty="0"/>
              <a:t>той терьеры)</a:t>
            </a:r>
          </a:p>
          <a:p>
            <a:endParaRPr lang="ru-RU" sz="2400" u="sng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r>
              <a:rPr lang="ru-RU" sz="2000" dirty="0">
                <a:solidFill>
                  <a:srgbClr val="000000"/>
                </a:solidFill>
                <a:latin typeface="Excentra Pro" panose="020B0002050400000003" pitchFamily="34" charset="-52"/>
              </a:rPr>
              <a:t>Бытовые предметы, производящие шум, например: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металлические канистры или жестяные банки, наполненные камнями;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металлические миски, ударяющиеся друг о друга и т.п.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удары палкой по полым металлическим предметам;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000" dirty="0">
              <a:solidFill>
                <a:srgbClr val="000000"/>
              </a:solidFill>
              <a:latin typeface="Excentra Pro" panose="020B0002050400000003" pitchFamily="34" charset="-5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2166B6-5A13-451C-C91C-95B228874C39}"/>
              </a:ext>
            </a:extLst>
          </p:cNvPr>
          <p:cNvSpPr txBox="1"/>
          <p:nvPr/>
        </p:nvSpPr>
        <p:spPr>
          <a:xfrm>
            <a:off x="5490084" y="5271952"/>
            <a:ext cx="618892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u="sng" dirty="0">
                <a:solidFill>
                  <a:srgbClr val="000000"/>
                </a:solidFill>
                <a:latin typeface="Excentra Pro" panose="020B0002050400000003" pitchFamily="34" charset="-52"/>
              </a:rPr>
              <a:t>Звуки с использованием бытовых предметов издаются на расстоянии 15 м от линии собак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9C743362-4B24-48A0-9789-091589F237B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4691" y="-2029202"/>
            <a:ext cx="3849806" cy="3849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0539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163775" y="-104299"/>
            <a:ext cx="5172503" cy="7119248"/>
          </a:xfrm>
          <a:prstGeom prst="rect">
            <a:avLst/>
          </a:prstGeom>
          <a:solidFill>
            <a:srgbClr val="006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163775" y="1667314"/>
            <a:ext cx="5172503" cy="1469079"/>
          </a:xfrm>
          <a:prstGeom prst="rect">
            <a:avLst/>
          </a:prstGeom>
          <a:solidFill>
            <a:srgbClr val="F6A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407" y="259307"/>
            <a:ext cx="1146098" cy="114641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653" y="213589"/>
            <a:ext cx="2548488" cy="1092209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90995" y="1843731"/>
            <a:ext cx="426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>
                <a:solidFill>
                  <a:schemeClr val="bg1"/>
                </a:solidFill>
                <a:latin typeface="Excentra Pro Bold" panose="020B0002050400000003" pitchFamily="34" charset="-52"/>
              </a:rPr>
              <a:t>3 этап: </a:t>
            </a:r>
            <a:r>
              <a:rPr lang="ru-RU" sz="2800" dirty="0">
                <a:solidFill>
                  <a:schemeClr val="bg1"/>
                </a:solidFill>
              </a:rPr>
              <a:t>Звуковой тест</a:t>
            </a:r>
            <a:endParaRPr lang="ru-RU" sz="2600" dirty="0">
              <a:solidFill>
                <a:schemeClr val="bg1"/>
              </a:solidFill>
              <a:latin typeface="Excentra Pro Bold" panose="020B0002050400000003" pitchFamily="34" charset="-52"/>
            </a:endParaRPr>
          </a:p>
        </p:txBody>
      </p:sp>
      <p:pic>
        <p:nvPicPr>
          <p:cNvPr id="37" name="Рисунок 36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71993">
            <a:off x="591974" y="3952844"/>
            <a:ext cx="440279" cy="426606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83592">
            <a:off x="2857502" y="5658814"/>
            <a:ext cx="440279" cy="42660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612A76F-4EF7-B0DC-3EE1-254EDD5D5BC0}"/>
              </a:ext>
            </a:extLst>
          </p:cNvPr>
          <p:cNvSpPr txBox="1"/>
          <p:nvPr/>
        </p:nvSpPr>
        <p:spPr>
          <a:xfrm>
            <a:off x="5320168" y="259307"/>
            <a:ext cx="5275927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u="sng" dirty="0">
                <a:solidFill>
                  <a:srgbClr val="000000"/>
                </a:solidFill>
                <a:latin typeface="Excentra Pro" panose="020B0002050400000003" pitchFamily="34" charset="-52"/>
              </a:rPr>
              <a:t>НЕЛЬЗЯ использовать:</a:t>
            </a:r>
            <a:r>
              <a:rPr lang="ru-RU" sz="2400" dirty="0">
                <a:solidFill>
                  <a:srgbClr val="000000"/>
                </a:solidFill>
                <a:latin typeface="Excentra Pro" panose="020B0002050400000003" pitchFamily="34" charset="-52"/>
              </a:rPr>
              <a:t> </a:t>
            </a:r>
          </a:p>
          <a:p>
            <a:endParaRPr lang="ru-RU" sz="2400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r>
              <a:rPr lang="ru-RU" sz="2400" dirty="0">
                <a:solidFill>
                  <a:srgbClr val="000000"/>
                </a:solidFill>
                <a:latin typeface="Excentra Pro" panose="020B0002050400000003" pitchFamily="34" charset="-52"/>
              </a:rPr>
              <a:t>1. Предметы, которые вместе с шумом создают пугающий визуальный контент: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Excentra Pro" panose="020B0002050400000003" pitchFamily="34" charset="-52"/>
              </a:rPr>
              <a:t>хлопушки с конфетти;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Excentra Pro" panose="020B0002050400000003" pitchFamily="34" charset="-52"/>
              </a:rPr>
              <a:t>удары лопатой перед мордой собаки;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Excentra Pro" panose="020B0002050400000003" pitchFamily="34" charset="-52"/>
              </a:rPr>
              <a:t>удары хлыстом</a:t>
            </a:r>
          </a:p>
          <a:p>
            <a:pPr marL="90488" lvl="1" indent="-90488"/>
            <a:endParaRPr lang="ru-RU" sz="2400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pPr marL="90488" lvl="1" indent="-90488"/>
            <a:r>
              <a:rPr lang="ru-RU" sz="2400" dirty="0">
                <a:solidFill>
                  <a:srgbClr val="000000"/>
                </a:solidFill>
                <a:latin typeface="Excentra Pro" panose="020B0002050400000003" pitchFamily="34" charset="-52"/>
              </a:rPr>
              <a:t> 2. Человеческие крики и хлопки.</a:t>
            </a:r>
          </a:p>
          <a:p>
            <a:pPr marL="90488" lvl="1" indent="-90488"/>
            <a:endParaRPr lang="ru-RU" sz="2400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pPr marL="90488" lvl="1" indent="-90488"/>
            <a:r>
              <a:rPr lang="ru-RU" sz="2400" dirty="0">
                <a:solidFill>
                  <a:srgbClr val="000000"/>
                </a:solidFill>
                <a:latin typeface="Excentra Pro" panose="020B0002050400000003" pitchFamily="34" charset="-52"/>
              </a:rPr>
              <a:t> 3. Обычный городской шум, прогуливая собак вдоль дороги по тротуару.</a:t>
            </a:r>
          </a:p>
          <a:p>
            <a:pPr marL="90488" lvl="1" indent="-90488"/>
            <a:endParaRPr lang="ru-RU" sz="2400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pPr marL="90488" lvl="1" indent="-90488"/>
            <a:r>
              <a:rPr lang="ru-RU" sz="2400" dirty="0">
                <a:solidFill>
                  <a:srgbClr val="000000"/>
                </a:solidFill>
                <a:latin typeface="Excentra Pro" panose="020B0002050400000003" pitchFamily="34" charset="-52"/>
              </a:rPr>
              <a:t> 4. Пластиковые канистры.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ru-RU" sz="2000" dirty="0">
              <a:solidFill>
                <a:srgbClr val="000000"/>
              </a:solidFill>
              <a:latin typeface="Excentra Pro" panose="020B0002050400000003" pitchFamily="34" charset="-52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D4D79BE1-39F1-401A-BB30-A7144B29AA0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4691" y="-2051345"/>
            <a:ext cx="3849806" cy="3849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7230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163775" y="-104299"/>
            <a:ext cx="5172503" cy="7119248"/>
          </a:xfrm>
          <a:prstGeom prst="rect">
            <a:avLst/>
          </a:prstGeom>
          <a:solidFill>
            <a:srgbClr val="006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406" y="259307"/>
            <a:ext cx="1146098" cy="1146411"/>
          </a:xfrm>
          <a:prstGeom prst="rect">
            <a:avLst/>
          </a:prstGeom>
        </p:spPr>
      </p:pic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407543" y="2470243"/>
            <a:ext cx="5416271" cy="2088108"/>
          </a:xfrm>
          <a:prstGeom prst="rect">
            <a:avLst/>
          </a:prstGeom>
          <a:solidFill>
            <a:srgbClr val="F6A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F699CCF-1CCB-E634-5500-DB4430E009FC}"/>
              </a:ext>
            </a:extLst>
          </p:cNvPr>
          <p:cNvSpPr txBox="1"/>
          <p:nvPr/>
        </p:nvSpPr>
        <p:spPr>
          <a:xfrm>
            <a:off x="402406" y="2643831"/>
            <a:ext cx="4502163" cy="1318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chemeClr val="bg1"/>
                </a:solidFill>
                <a:latin typeface="Excentra Pro" panose="020B0002050400000003" pitchFamily="34" charset="-52"/>
              </a:rPr>
              <a:t>ОСНОВНЫЕ ОШИБКИ ПРИ ПРОВЕДЕНИИ 3 ЭТАПА</a:t>
            </a:r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653" y="213589"/>
            <a:ext cx="2548488" cy="1092209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635814" y="3140618"/>
            <a:ext cx="1419122" cy="532670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4691" y="-2051345"/>
            <a:ext cx="3849806" cy="3849806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8001"/>
          <a:stretch/>
        </p:blipFill>
        <p:spPr>
          <a:xfrm>
            <a:off x="5336229" y="335437"/>
            <a:ext cx="1865610" cy="791570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966" b="48001"/>
          <a:stretch/>
        </p:blipFill>
        <p:spPr>
          <a:xfrm>
            <a:off x="7424336" y="335437"/>
            <a:ext cx="1269242" cy="79157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14CD6D9-2A7F-4D44-9B39-DB66C9E23F02}"/>
              </a:ext>
            </a:extLst>
          </p:cNvPr>
          <p:cNvSpPr txBox="1"/>
          <p:nvPr/>
        </p:nvSpPr>
        <p:spPr>
          <a:xfrm>
            <a:off x="6845287" y="3160789"/>
            <a:ext cx="6229268" cy="589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ru-RU" sz="2400" dirty="0">
              <a:latin typeface="Excentra Pro" panose="020B0002050400000003" pitchFamily="34" charset="-5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7696E8-4339-7C31-12FF-085680FFAC50}"/>
              </a:ext>
            </a:extLst>
          </p:cNvPr>
          <p:cNvSpPr txBox="1"/>
          <p:nvPr/>
        </p:nvSpPr>
        <p:spPr>
          <a:xfrm>
            <a:off x="5268974" y="1305798"/>
            <a:ext cx="6229268" cy="52937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ru-RU" sz="2400" dirty="0"/>
              <a:t>Один проводник держит несколько собак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ru-RU" sz="2400" dirty="0"/>
              <a:t>Маленькое расстояние между собаками в группе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ru-RU" sz="2400" dirty="0"/>
              <a:t>Некорректное использование замены выстрелу: некорректные предметы, некорректное расстояние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ru-RU" sz="2400" dirty="0"/>
              <a:t>Проверка отношения к выстрелу во время движения рядом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ru-RU" sz="2400" dirty="0"/>
              <a:t>Проведение звукового теста вне группы собак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ru-RU" sz="2400" dirty="0"/>
              <a:t>Звуковой тест с использованием стартового пистолета проводится в помещении</a:t>
            </a:r>
          </a:p>
        </p:txBody>
      </p:sp>
    </p:spTree>
    <p:extLst>
      <p:ext uri="{BB962C8B-B14F-4D97-AF65-F5344CB8AC3E}">
        <p14:creationId xmlns:p14="http://schemas.microsoft.com/office/powerpoint/2010/main" val="2083758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163775" y="-104299"/>
            <a:ext cx="5172503" cy="7119248"/>
          </a:xfrm>
          <a:prstGeom prst="rect">
            <a:avLst/>
          </a:prstGeom>
          <a:solidFill>
            <a:srgbClr val="006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406" y="259307"/>
            <a:ext cx="1146098" cy="1146411"/>
          </a:xfrm>
          <a:prstGeom prst="rect">
            <a:avLst/>
          </a:prstGeom>
        </p:spPr>
      </p:pic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407543" y="2524835"/>
            <a:ext cx="5420821" cy="2088108"/>
          </a:xfrm>
          <a:prstGeom prst="rect">
            <a:avLst/>
          </a:prstGeom>
          <a:solidFill>
            <a:srgbClr val="F6A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F699CCF-1CCB-E634-5500-DB4430E009FC}"/>
              </a:ext>
            </a:extLst>
          </p:cNvPr>
          <p:cNvSpPr txBox="1"/>
          <p:nvPr/>
        </p:nvSpPr>
        <p:spPr>
          <a:xfrm>
            <a:off x="5252149" y="882190"/>
            <a:ext cx="69827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4500"/>
              </a:spcBef>
            </a:pPr>
            <a:r>
              <a:rPr lang="ru-RU" sz="5000" b="0" i="0" dirty="0">
                <a:solidFill>
                  <a:srgbClr val="F6A840"/>
                </a:solidFill>
                <a:effectLst/>
                <a:latin typeface="Excentra Pro Bold" panose="020B0002050400000003" pitchFamily="34" charset="-52"/>
              </a:rPr>
              <a:t>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F699CCF-1CCB-E634-5500-DB4430E009FC}"/>
              </a:ext>
            </a:extLst>
          </p:cNvPr>
          <p:cNvSpPr txBox="1"/>
          <p:nvPr/>
        </p:nvSpPr>
        <p:spPr>
          <a:xfrm>
            <a:off x="5275471" y="2691814"/>
            <a:ext cx="69827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4500"/>
              </a:spcBef>
            </a:pPr>
            <a:r>
              <a:rPr lang="ru-RU" sz="5000" b="0" i="0" dirty="0">
                <a:solidFill>
                  <a:srgbClr val="F6A840"/>
                </a:solidFill>
                <a:effectLst/>
                <a:latin typeface="Excentra Pro Bold" panose="020B0002050400000003" pitchFamily="34" charset="-52"/>
              </a:rPr>
              <a:t>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F699CCF-1CCB-E634-5500-DB4430E009FC}"/>
              </a:ext>
            </a:extLst>
          </p:cNvPr>
          <p:cNvSpPr txBox="1"/>
          <p:nvPr/>
        </p:nvSpPr>
        <p:spPr>
          <a:xfrm>
            <a:off x="5328329" y="4095543"/>
            <a:ext cx="69827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4500"/>
              </a:spcBef>
            </a:pPr>
            <a:r>
              <a:rPr lang="ru-RU" sz="5000" b="0" i="0" dirty="0">
                <a:solidFill>
                  <a:srgbClr val="F6A840"/>
                </a:solidFill>
                <a:effectLst/>
                <a:latin typeface="Excentra Pro Bold" panose="020B0002050400000003" pitchFamily="34" charset="-52"/>
              </a:rPr>
              <a:t>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F699CCF-1CCB-E634-5500-DB4430E009FC}"/>
              </a:ext>
            </a:extLst>
          </p:cNvPr>
          <p:cNvSpPr txBox="1"/>
          <p:nvPr/>
        </p:nvSpPr>
        <p:spPr>
          <a:xfrm>
            <a:off x="5920888" y="786954"/>
            <a:ext cx="5788891" cy="56117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ru-RU" sz="2600" b="0" i="0" dirty="0">
                <a:solidFill>
                  <a:srgbClr val="000000"/>
                </a:solidFill>
                <a:effectLst/>
                <a:latin typeface="Excentra Pro" panose="020B0002050400000003" pitchFamily="34" charset="-52"/>
              </a:rPr>
              <a:t>Особенности проведения тестирования</a:t>
            </a:r>
            <a:r>
              <a:rPr lang="ru-RU" sz="2600" dirty="0">
                <a:solidFill>
                  <a:srgbClr val="000000"/>
                </a:solidFill>
                <a:latin typeface="Excentra Pro" panose="020B0002050400000003" pitchFamily="34" charset="-52"/>
              </a:rPr>
              <a:t>: разбор организации по этапам и основные ошибки</a:t>
            </a:r>
          </a:p>
          <a:p>
            <a:pPr>
              <a:spcAft>
                <a:spcPts val="800"/>
              </a:spcAft>
            </a:pPr>
            <a:endParaRPr lang="ru-RU" sz="2600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pPr>
              <a:spcAft>
                <a:spcPts val="800"/>
              </a:spcAft>
            </a:pPr>
            <a:r>
              <a:rPr lang="ru-RU" sz="2600" dirty="0">
                <a:solidFill>
                  <a:srgbClr val="000000"/>
                </a:solidFill>
                <a:latin typeface="Excentra Pro" panose="020B0002050400000003" pitchFamily="34" charset="-52"/>
              </a:rPr>
              <a:t>Особенности оценки поведения собак: основные принципы и часто встречающиеся ошибки </a:t>
            </a:r>
          </a:p>
          <a:p>
            <a:pPr>
              <a:spcAft>
                <a:spcPts val="800"/>
              </a:spcAft>
            </a:pPr>
            <a:endParaRPr lang="ru-RU" sz="2600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pPr>
              <a:spcAft>
                <a:spcPts val="800"/>
              </a:spcAft>
            </a:pPr>
            <a:r>
              <a:rPr lang="ru-RU" sz="2600" dirty="0">
                <a:solidFill>
                  <a:srgbClr val="000000"/>
                </a:solidFill>
                <a:latin typeface="Excentra Pro" panose="020B0002050400000003" pitchFamily="34" charset="-52"/>
              </a:rPr>
              <a:t>Ответы на вопросы участников</a:t>
            </a:r>
          </a:p>
          <a:p>
            <a:pPr>
              <a:spcAft>
                <a:spcPts val="800"/>
              </a:spcAft>
            </a:pPr>
            <a:endParaRPr lang="ru-RU" sz="2600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pPr>
              <a:spcAft>
                <a:spcPts val="800"/>
              </a:spcAft>
            </a:pPr>
            <a:endParaRPr lang="ru-RU" sz="2600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pPr>
              <a:spcAft>
                <a:spcPts val="800"/>
              </a:spcAft>
            </a:pPr>
            <a:endParaRPr lang="ru-RU" sz="2600" b="0" i="0" dirty="0">
              <a:solidFill>
                <a:srgbClr val="000000"/>
              </a:solidFill>
              <a:effectLst/>
              <a:latin typeface="Excentra Pro" panose="020B0002050400000003" pitchFamily="34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03320" y="2698423"/>
            <a:ext cx="3956339" cy="1887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7000"/>
              </a:lnSpc>
            </a:pPr>
            <a:r>
              <a:rPr lang="ru-RU" sz="6600" dirty="0">
                <a:solidFill>
                  <a:schemeClr val="bg1"/>
                </a:solidFill>
                <a:latin typeface="Excentra Pro Bold" panose="020B0002050400000003" pitchFamily="34" charset="-52"/>
              </a:rPr>
              <a:t>ПЛАН </a:t>
            </a:r>
            <a:br>
              <a:rPr lang="ru-RU" sz="6600" dirty="0">
                <a:solidFill>
                  <a:schemeClr val="bg1"/>
                </a:solidFill>
                <a:latin typeface="Excentra Pro Bold" panose="020B0002050400000003" pitchFamily="34" charset="-52"/>
              </a:rPr>
            </a:br>
            <a:r>
              <a:rPr lang="ru-RU" sz="6600" dirty="0">
                <a:solidFill>
                  <a:schemeClr val="bg1"/>
                </a:solidFill>
                <a:latin typeface="Excentra Pro Bold" panose="020B0002050400000003" pitchFamily="34" charset="-52"/>
              </a:rPr>
              <a:t>ВЕБИНАРА</a:t>
            </a:r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653" y="213589"/>
            <a:ext cx="2548488" cy="1092209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17294" y="2235335"/>
            <a:ext cx="1803811" cy="6770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9315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163775" y="-104299"/>
            <a:ext cx="5172503" cy="7119248"/>
          </a:xfrm>
          <a:prstGeom prst="rect">
            <a:avLst/>
          </a:prstGeom>
          <a:solidFill>
            <a:srgbClr val="006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407543" y="1697202"/>
            <a:ext cx="5420821" cy="1469079"/>
          </a:xfrm>
          <a:prstGeom prst="rect">
            <a:avLst/>
          </a:prstGeom>
          <a:solidFill>
            <a:srgbClr val="F6A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407" y="259307"/>
            <a:ext cx="1146098" cy="114641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653" y="213589"/>
            <a:ext cx="2548488" cy="1092209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31664" y="2099447"/>
            <a:ext cx="426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Excentra Pro Bold" panose="020B0002050400000003" pitchFamily="34" charset="-52"/>
              </a:rPr>
              <a:t>ИТОГОВАЯ ОЦЕНКА</a:t>
            </a:r>
          </a:p>
        </p:txBody>
      </p:sp>
      <p:pic>
        <p:nvPicPr>
          <p:cNvPr id="36" name="Рисунок 35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391" y="3357349"/>
            <a:ext cx="3554804" cy="3173104"/>
          </a:xfrm>
          <a:prstGeom prst="rect">
            <a:avLst/>
          </a:prstGeom>
        </p:spPr>
      </p:pic>
      <p:pic>
        <p:nvPicPr>
          <p:cNvPr id="37" name="Рисунок 36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71993">
            <a:off x="591974" y="3952844"/>
            <a:ext cx="440279" cy="426606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83592">
            <a:off x="2857502" y="5658814"/>
            <a:ext cx="440279" cy="426606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462148C-C3D6-405F-EC0E-3F8BF82EF6AB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6207" y="798984"/>
            <a:ext cx="326295" cy="300252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F6DC83A1-83F4-CD15-7664-76D98F20611D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6307" y="2072880"/>
            <a:ext cx="326295" cy="30025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6CB7BD8-B4B4-4C63-E3D2-2D83BD693697}"/>
              </a:ext>
            </a:extLst>
          </p:cNvPr>
          <p:cNvSpPr txBox="1"/>
          <p:nvPr/>
        </p:nvSpPr>
        <p:spPr>
          <a:xfrm>
            <a:off x="5797614" y="609567"/>
            <a:ext cx="616272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0000"/>
                </a:solidFill>
                <a:latin typeface="Excentra Pro" panose="020B0002050400000003" pitchFamily="34" charset="-52"/>
              </a:rPr>
              <a:t>Оценки выставляются за каждый этап а затем, выставляется общая оценка</a:t>
            </a:r>
          </a:p>
          <a:p>
            <a:endParaRPr lang="ru-RU" sz="2800" u="sng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r>
              <a:rPr lang="ru-RU" sz="2800" dirty="0"/>
              <a:t>Итоговая оценка складывается из результатов трех этапов</a:t>
            </a:r>
            <a:endParaRPr lang="ru-RU" sz="2800" u="sng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endParaRPr lang="ru-RU" sz="2800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r>
              <a:rPr lang="ru-RU" sz="2800" dirty="0">
                <a:solidFill>
                  <a:srgbClr val="000000"/>
                </a:solidFill>
                <a:latin typeface="Excentra Pro" panose="020B0002050400000003" pitchFamily="34" charset="-52"/>
              </a:rPr>
              <a:t>При получении оценки «недостаточно/снятие» на любом из этапов собака снимается с тестирования. </a:t>
            </a:r>
          </a:p>
          <a:p>
            <a:r>
              <a:rPr lang="ru-RU" sz="2800" dirty="0">
                <a:solidFill>
                  <a:srgbClr val="000000"/>
                </a:solidFill>
                <a:latin typeface="Excentra Pro" panose="020B0002050400000003" pitchFamily="34" charset="-52"/>
              </a:rPr>
              <a:t>Итоговая оценка – «тестирование не пройдено».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2F2A3F3-0A27-AA74-4597-0665B873620E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8001"/>
          <a:stretch/>
        </p:blipFill>
        <p:spPr>
          <a:xfrm>
            <a:off x="9769684" y="5826624"/>
            <a:ext cx="1865610" cy="791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8104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02F784-FCD0-2FEC-5FF5-C5783A3A2B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DF714F3-AF39-80A7-8F7E-A274A7218B39}"/>
              </a:ext>
            </a:extLst>
          </p:cNvPr>
          <p:cNvSpPr/>
          <p:nvPr/>
        </p:nvSpPr>
        <p:spPr>
          <a:xfrm>
            <a:off x="-163775" y="-104299"/>
            <a:ext cx="5172503" cy="7119248"/>
          </a:xfrm>
          <a:prstGeom prst="rect">
            <a:avLst/>
          </a:prstGeom>
          <a:solidFill>
            <a:srgbClr val="006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E6ED1A47-2FC1-FFBC-E3E2-719DF6DE80E1}"/>
              </a:ext>
            </a:extLst>
          </p:cNvPr>
          <p:cNvSpPr/>
          <p:nvPr/>
        </p:nvSpPr>
        <p:spPr>
          <a:xfrm>
            <a:off x="-407543" y="1697202"/>
            <a:ext cx="5420821" cy="1469079"/>
          </a:xfrm>
          <a:prstGeom prst="rect">
            <a:avLst/>
          </a:prstGeom>
          <a:solidFill>
            <a:srgbClr val="F6A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455240C4-2F08-2970-DB0D-D2938D5AD333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407" y="259307"/>
            <a:ext cx="1146098" cy="1146411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CA73EF51-452D-D1C9-012C-0365BE58FF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653" y="213589"/>
            <a:ext cx="2548488" cy="1092209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2E7557A-68DE-0B3F-4A57-BCCE8AAAB38C}"/>
              </a:ext>
            </a:extLst>
          </p:cNvPr>
          <p:cNvSpPr/>
          <p:nvPr/>
        </p:nvSpPr>
        <p:spPr>
          <a:xfrm>
            <a:off x="231664" y="2099447"/>
            <a:ext cx="426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Excentra Pro Bold" panose="020B0002050400000003" pitchFamily="34" charset="-52"/>
              </a:rPr>
              <a:t>ОЦЕНКА ПЕРВОГО ЭТАПА</a:t>
            </a:r>
          </a:p>
        </p:txBody>
      </p:sp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CBDAEF7C-BBF8-668C-5547-2D47EEA5D6DF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71993">
            <a:off x="591974" y="3952844"/>
            <a:ext cx="440279" cy="426606"/>
          </a:xfrm>
          <a:prstGeom prst="rect">
            <a:avLst/>
          </a:prstGeom>
        </p:spPr>
      </p:pic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CD7753F2-D04A-D311-1B85-AF6258398B12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83592">
            <a:off x="2857502" y="5658814"/>
            <a:ext cx="440279" cy="426606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91D14D0-888B-2EF3-81A2-9A54D9A5A829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0114" y="532260"/>
            <a:ext cx="339923" cy="300252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2452AD74-DC26-071A-B7E1-A0CE69C02F51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663" y="1644924"/>
            <a:ext cx="326295" cy="30025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FD771E5-2DF0-A296-1A83-D5B06D462A07}"/>
              </a:ext>
            </a:extLst>
          </p:cNvPr>
          <p:cNvSpPr txBox="1"/>
          <p:nvPr/>
        </p:nvSpPr>
        <p:spPr>
          <a:xfrm>
            <a:off x="5542876" y="259307"/>
            <a:ext cx="641746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Excentra Pro" panose="020B0002050400000003" pitchFamily="34" charset="-52"/>
              </a:rPr>
              <a:t>Оценивается </a:t>
            </a:r>
            <a:r>
              <a:rPr lang="ru-RU" u="sng" dirty="0">
                <a:solidFill>
                  <a:srgbClr val="000000"/>
                </a:solidFill>
                <a:latin typeface="Excentra Pro" panose="020B0002050400000003" pitchFamily="34" charset="-52"/>
              </a:rPr>
              <a:t>поведение собаки </a:t>
            </a:r>
            <a:r>
              <a:rPr lang="ru-RU" dirty="0">
                <a:solidFill>
                  <a:srgbClr val="000000"/>
                </a:solidFill>
                <a:latin typeface="Excentra Pro" panose="020B0002050400000003" pitchFamily="34" charset="-52"/>
              </a:rPr>
              <a:t>во время проверки клейма/микрочипа, во время разговора с проводником, а затем - во время  осмотра</a:t>
            </a:r>
          </a:p>
          <a:p>
            <a:endParaRPr lang="ru-RU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r>
              <a:rPr lang="ru-RU" dirty="0">
                <a:solidFill>
                  <a:srgbClr val="000000"/>
                </a:solidFill>
                <a:latin typeface="Excentra Pro" panose="020B0002050400000003" pitchFamily="34" charset="-52"/>
              </a:rPr>
              <a:t>Количество зубов и прикус собаки не имеют никакого значения для оценки – нет необходимости широко открывать пасть, зажимать собаку и пугать ее без необходимости</a:t>
            </a:r>
          </a:p>
          <a:p>
            <a:endParaRPr lang="ru-RU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r>
              <a:rPr lang="ru-RU" dirty="0">
                <a:solidFill>
                  <a:srgbClr val="000000"/>
                </a:solidFill>
                <a:latin typeface="Excentra Pro" panose="020B0002050400000003" pitchFamily="34" charset="-52"/>
              </a:rPr>
              <a:t>Беседа с проводником проводится между идентификацией и осмотром, чтобы дать собаке успокоится после поиска клейма или микрочипа. Она должна быть достаточно продолжительной</a:t>
            </a:r>
          </a:p>
          <a:p>
            <a:endParaRPr lang="ru-RU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r>
              <a:rPr lang="ru-RU" dirty="0">
                <a:solidFill>
                  <a:srgbClr val="000000"/>
                </a:solidFill>
                <a:latin typeface="Excentra Pro" panose="020B0002050400000003" pitchFamily="34" charset="-52"/>
              </a:rPr>
              <a:t>Недоверчивое поведение является нормальным поведением. Собака может не желать близкого контакта и уклоняться от </a:t>
            </a:r>
            <a:r>
              <a:rPr lang="ru-RU" dirty="0" err="1">
                <a:solidFill>
                  <a:srgbClr val="000000"/>
                </a:solidFill>
                <a:latin typeface="Excentra Pro" panose="020B0002050400000003" pitchFamily="34" charset="-52"/>
              </a:rPr>
              <a:t>оглаживания</a:t>
            </a:r>
            <a:r>
              <a:rPr lang="ru-RU" dirty="0">
                <a:solidFill>
                  <a:srgbClr val="000000"/>
                </a:solidFill>
                <a:latin typeface="Excentra Pro" panose="020B0002050400000003" pitchFamily="34" charset="-52"/>
              </a:rPr>
              <a:t>, но она не должна прятаться от судьи или пытаться укусить его, надо внимательно наблюдать за отсутствием признаков стресса и угнетенного поведения</a:t>
            </a:r>
          </a:p>
          <a:p>
            <a:endParaRPr lang="ru-RU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r>
              <a:rPr lang="ru-RU" dirty="0">
                <a:solidFill>
                  <a:srgbClr val="000000"/>
                </a:solidFill>
                <a:latin typeface="Excentra Pro" panose="020B0002050400000003" pitchFamily="34" charset="-52"/>
              </a:rPr>
              <a:t>Не допускается жесткая фиксация собаки при осмотре</a:t>
            </a:r>
          </a:p>
          <a:p>
            <a:endParaRPr lang="ru-RU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r>
              <a:rPr lang="ru-RU" dirty="0">
                <a:solidFill>
                  <a:srgbClr val="000000"/>
                </a:solidFill>
                <a:latin typeface="Excentra Pro" panose="020B0002050400000003" pitchFamily="34" charset="-52"/>
              </a:rPr>
              <a:t>Если собака испытывает сильный стресс от попыток контакта с ней, тестирование должно быть завершено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BAFA719-1516-8779-D678-3ED2746BBC01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5161" y="2866029"/>
            <a:ext cx="326295" cy="300252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2EC3C15-F9CE-2BBA-A89B-9F06E0B6FCB2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1622" y="4172032"/>
            <a:ext cx="326295" cy="300252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B3DA4372-DB91-B4B8-3E86-1FAD3656AFB2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4101" y="5478035"/>
            <a:ext cx="326295" cy="300252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8A73870F-15E0-7889-8AF8-5553F3580461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5123" y="6175614"/>
            <a:ext cx="326295" cy="300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0763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03183B-9BB4-2394-2164-54E534C3C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A6C7A8ED-8473-28E1-AF13-63AA87B63EAE}"/>
              </a:ext>
            </a:extLst>
          </p:cNvPr>
          <p:cNvSpPr/>
          <p:nvPr/>
        </p:nvSpPr>
        <p:spPr>
          <a:xfrm>
            <a:off x="-163775" y="-104299"/>
            <a:ext cx="5172503" cy="7119248"/>
          </a:xfrm>
          <a:prstGeom prst="rect">
            <a:avLst/>
          </a:prstGeom>
          <a:solidFill>
            <a:srgbClr val="006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9D363D2F-B3E9-02ED-E5F8-FD27BEBF76ED}"/>
              </a:ext>
            </a:extLst>
          </p:cNvPr>
          <p:cNvSpPr/>
          <p:nvPr/>
        </p:nvSpPr>
        <p:spPr>
          <a:xfrm>
            <a:off x="-407543" y="1697202"/>
            <a:ext cx="5420821" cy="1469079"/>
          </a:xfrm>
          <a:prstGeom prst="rect">
            <a:avLst/>
          </a:prstGeom>
          <a:solidFill>
            <a:srgbClr val="F6A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4FC46641-0C12-B402-C605-83F614D9C857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407" y="259307"/>
            <a:ext cx="1146098" cy="1146411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BD9B07F-2FF2-6F62-C2BD-249D8BE000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653" y="213589"/>
            <a:ext cx="2548488" cy="1092209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F5B9729-8746-F43F-ECF4-5C39DBDC170F}"/>
              </a:ext>
            </a:extLst>
          </p:cNvPr>
          <p:cNvSpPr/>
          <p:nvPr/>
        </p:nvSpPr>
        <p:spPr>
          <a:xfrm>
            <a:off x="231664" y="2099447"/>
            <a:ext cx="426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Excentra Pro Bold" panose="020B0002050400000003" pitchFamily="34" charset="-52"/>
              </a:rPr>
              <a:t>ОЦЕНКА ВТОРОГО ЭТАПА</a:t>
            </a:r>
          </a:p>
        </p:txBody>
      </p:sp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87826DAE-CA92-9AB2-F520-6359058B5BBA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71993">
            <a:off x="591974" y="3952844"/>
            <a:ext cx="440279" cy="426606"/>
          </a:xfrm>
          <a:prstGeom prst="rect">
            <a:avLst/>
          </a:prstGeom>
        </p:spPr>
      </p:pic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D3B38193-C61D-066B-BA2F-36ADB0A8A8F2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83592">
            <a:off x="2857502" y="5658814"/>
            <a:ext cx="440279" cy="426606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89DBE45-93DE-2760-19A3-79431208C6C3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8021" y="597851"/>
            <a:ext cx="326295" cy="300252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F38BE962-34AD-57D2-0B97-D5614C1D4CFB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7305" y="2060805"/>
            <a:ext cx="326295" cy="30025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CBC6391-DAD8-5947-6E47-7AF9D3AA9200}"/>
              </a:ext>
            </a:extLst>
          </p:cNvPr>
          <p:cNvSpPr txBox="1"/>
          <p:nvPr/>
        </p:nvSpPr>
        <p:spPr>
          <a:xfrm>
            <a:off x="5797614" y="336190"/>
            <a:ext cx="616272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Excentra Pro" panose="020B0002050400000003" pitchFamily="34" charset="-52"/>
              </a:rPr>
              <a:t>Собака не обязана показывать дружелюбное поведение к помощникам. Достаточно того, что она не проявляет интереса к ним и движется в свободной манере</a:t>
            </a:r>
          </a:p>
          <a:p>
            <a:endParaRPr lang="ru-RU" dirty="0">
              <a:latin typeface="Excentra Pro" panose="020B0002050400000003" pitchFamily="34" charset="-52"/>
            </a:endParaRPr>
          </a:p>
          <a:p>
            <a:r>
              <a:rPr lang="ru-RU" dirty="0">
                <a:latin typeface="Excentra Pro" panose="020B0002050400000003" pitchFamily="34" charset="-52"/>
              </a:rPr>
              <a:t>Чрезмерно активные собаки, плохо контролируемые владельцем, могут двигаться натянув поводок, таща владельца за собой. Это не должно приводить к снижению оценки, если это просто показатель</a:t>
            </a:r>
          </a:p>
          <a:p>
            <a:r>
              <a:rPr lang="ru-RU" dirty="0">
                <a:latin typeface="Excentra Pro" panose="020B0002050400000003" pitchFamily="34" charset="-52"/>
              </a:rPr>
              <a:t>возбуждения и собака в целом дружелюбно настроена и готова контактировать</a:t>
            </a:r>
          </a:p>
          <a:p>
            <a:endParaRPr lang="ru-RU" u="sng" dirty="0">
              <a:latin typeface="Excentra Pro" panose="020B0002050400000003" pitchFamily="34" charset="-52"/>
            </a:endParaRPr>
          </a:p>
          <a:p>
            <a:r>
              <a:rPr lang="ru-RU" dirty="0"/>
              <a:t>Необходимо контролировать поведение проводника, чтобы он не оказывал излишнее давление на собаку. Рывки поводком, наматывание поводка на руку, крики, бег за собакой – недопустимое поведение проводника</a:t>
            </a:r>
            <a:endParaRPr lang="ru-RU" u="sng" dirty="0">
              <a:latin typeface="Excentra Pro" panose="020B0002050400000003" pitchFamily="34" charset="-52"/>
            </a:endParaRPr>
          </a:p>
          <a:p>
            <a:endParaRPr lang="ru-RU" dirty="0">
              <a:latin typeface="Excentra Pro" panose="020B0002050400000003" pitchFamily="34" charset="-52"/>
            </a:endParaRPr>
          </a:p>
          <a:p>
            <a:r>
              <a:rPr lang="ru-RU" dirty="0">
                <a:latin typeface="Excentra Pro" panose="020B0002050400000003" pitchFamily="34" charset="-52"/>
              </a:rPr>
              <a:t>Если собака не хочет заходить в группу людей, не надо принуждать ее к этому. Если она при этом спокойно относится к движению вокруг группы, то оценка должна быть снижена, но тестирование может быть продолжено</a:t>
            </a:r>
          </a:p>
          <a:p>
            <a:endParaRPr lang="ru-RU" sz="2000" dirty="0">
              <a:solidFill>
                <a:srgbClr val="000000"/>
              </a:solidFill>
              <a:latin typeface="Excentra Pro" panose="020B0002050400000003" pitchFamily="34" charset="-52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EC1EC1D-1842-607F-F87A-BEDD05C4CD50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8001"/>
          <a:stretch/>
        </p:blipFill>
        <p:spPr>
          <a:xfrm>
            <a:off x="9845098" y="5991016"/>
            <a:ext cx="1865610" cy="79157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B0F81F6-BDC2-4632-E9B3-A5CBE44C9236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2825" y="3782173"/>
            <a:ext cx="326295" cy="300252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37C3549-DAE8-9767-D5CB-F38C0F9B5A9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8155" y="5203289"/>
            <a:ext cx="326295" cy="300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6337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9F4975-E3E2-A908-5CB2-20666E53A0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5AAF191-A337-EB38-4FAD-CA8B6BD9DD6E}"/>
              </a:ext>
            </a:extLst>
          </p:cNvPr>
          <p:cNvSpPr/>
          <p:nvPr/>
        </p:nvSpPr>
        <p:spPr>
          <a:xfrm>
            <a:off x="-163775" y="-104299"/>
            <a:ext cx="5172503" cy="7119248"/>
          </a:xfrm>
          <a:prstGeom prst="rect">
            <a:avLst/>
          </a:prstGeom>
          <a:solidFill>
            <a:srgbClr val="006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FE95C770-610D-41B4-0107-05D7C8CB3CE5}"/>
              </a:ext>
            </a:extLst>
          </p:cNvPr>
          <p:cNvSpPr/>
          <p:nvPr/>
        </p:nvSpPr>
        <p:spPr>
          <a:xfrm>
            <a:off x="-407543" y="1697202"/>
            <a:ext cx="5420821" cy="1469079"/>
          </a:xfrm>
          <a:prstGeom prst="rect">
            <a:avLst/>
          </a:prstGeom>
          <a:solidFill>
            <a:srgbClr val="F6A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65E5CEFF-72CB-2B43-BE50-8BFF1438F0A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407" y="259307"/>
            <a:ext cx="1146098" cy="1146411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A6E0E4D0-728D-A50E-5B36-AB71A1DD9D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653" y="213589"/>
            <a:ext cx="2548488" cy="1092209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47C6905-BA76-1824-F6C3-0E5EFE9B07B3}"/>
              </a:ext>
            </a:extLst>
          </p:cNvPr>
          <p:cNvSpPr/>
          <p:nvPr/>
        </p:nvSpPr>
        <p:spPr>
          <a:xfrm>
            <a:off x="231664" y="2099447"/>
            <a:ext cx="426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Excentra Pro Bold" panose="020B0002050400000003" pitchFamily="34" charset="-52"/>
              </a:rPr>
              <a:t>ОЦЕНКА ТРЕТЬЕГО ЭТАПА</a:t>
            </a:r>
          </a:p>
        </p:txBody>
      </p:sp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11F152C3-A233-1025-DD20-642D8BB1AAED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71993">
            <a:off x="591974" y="3952844"/>
            <a:ext cx="440279" cy="426606"/>
          </a:xfrm>
          <a:prstGeom prst="rect">
            <a:avLst/>
          </a:prstGeom>
        </p:spPr>
      </p:pic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31DEF86F-81AC-5773-758A-E3535A177DFC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83592">
            <a:off x="2857502" y="5658814"/>
            <a:ext cx="440279" cy="426606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F6B209F-6DD0-9F18-A912-1A7E443C604D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5189" y="393322"/>
            <a:ext cx="326295" cy="300252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4BF8E48F-5C3A-7FCD-B892-2A021FA90ED6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5289" y="1459824"/>
            <a:ext cx="326295" cy="30025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00FC50F-0177-EB8F-3CBC-3F067AFE3B1D}"/>
              </a:ext>
            </a:extLst>
          </p:cNvPr>
          <p:cNvSpPr txBox="1"/>
          <p:nvPr/>
        </p:nvSpPr>
        <p:spPr>
          <a:xfrm>
            <a:off x="5542876" y="194313"/>
            <a:ext cx="6649124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Excentra Pro" panose="020B0002050400000003" pitchFamily="34" charset="-52"/>
              </a:rPr>
              <a:t>Ориентировочная реакция: собака встает, осматривается, прижимает уши, лает в сторону выстрела</a:t>
            </a:r>
          </a:p>
          <a:p>
            <a:endParaRPr lang="ru-RU" sz="2000" dirty="0">
              <a:latin typeface="Excentra Pro" panose="020B0002050400000003" pitchFamily="34" charset="-52"/>
            </a:endParaRPr>
          </a:p>
          <a:p>
            <a:r>
              <a:rPr lang="ru-RU" sz="2000" dirty="0">
                <a:latin typeface="Excentra Pro" panose="020B0002050400000003" pitchFamily="34" charset="-52"/>
              </a:rPr>
              <a:t>Ориентировочная реакция, которая не влияет на оценку, продолжается не более 3-4 секунд. Легко корректируется проводником голосом или </a:t>
            </a:r>
            <a:r>
              <a:rPr lang="ru-RU" sz="2000" dirty="0" err="1">
                <a:latin typeface="Excentra Pro" panose="020B0002050400000003" pitchFamily="34" charset="-52"/>
              </a:rPr>
              <a:t>оглаживанием</a:t>
            </a:r>
            <a:r>
              <a:rPr lang="ru-RU" sz="2000" dirty="0">
                <a:latin typeface="Excentra Pro" panose="020B0002050400000003" pitchFamily="34" charset="-52"/>
              </a:rPr>
              <a:t> собаки.</a:t>
            </a:r>
          </a:p>
          <a:p>
            <a:endParaRPr lang="ru-RU" sz="2000" u="sng" dirty="0">
              <a:latin typeface="Excentra Pro" panose="020B0002050400000003" pitchFamily="34" charset="-52"/>
            </a:endParaRPr>
          </a:p>
          <a:p>
            <a:r>
              <a:rPr lang="ru-RU" sz="2000" dirty="0"/>
              <a:t>Собака, продемонстрировавшая более длительную  ориентировочную реакцию нуждается в дополнительной проверке на то, способна ли она выйти из стрессового состояния. Необходимо попросить проводника подойти к судье, спокойно разговаривая с собакой. Если собака успокаивается после короткого движения с проводником, может быть выставлена оценка  «Т2»</a:t>
            </a:r>
            <a:endParaRPr lang="ru-RU" sz="2000" u="sng" dirty="0">
              <a:latin typeface="Excentra Pro" panose="020B0002050400000003" pitchFamily="34" charset="-52"/>
            </a:endParaRPr>
          </a:p>
          <a:p>
            <a:endParaRPr lang="ru-RU" sz="2000" dirty="0">
              <a:latin typeface="Excentra Pro" panose="020B0002050400000003" pitchFamily="34" charset="-52"/>
            </a:endParaRPr>
          </a:p>
          <a:p>
            <a:r>
              <a:rPr lang="ru-RU" sz="2000" dirty="0">
                <a:latin typeface="Excentra Pro" panose="020B0002050400000003" pitchFamily="34" charset="-52"/>
              </a:rPr>
              <a:t>Проводник может разговаривать с собакой, оглаживать ее после выстрела</a:t>
            </a:r>
          </a:p>
          <a:p>
            <a:endParaRPr lang="ru-RU" sz="2000" dirty="0">
              <a:latin typeface="Excentra Pro" panose="020B0002050400000003" pitchFamily="34" charset="-52"/>
            </a:endParaRPr>
          </a:p>
          <a:p>
            <a:r>
              <a:rPr lang="ru-RU" sz="2000" dirty="0">
                <a:latin typeface="Excentra Pro" panose="020B0002050400000003" pitchFamily="34" charset="-52"/>
              </a:rPr>
              <a:t>Если собака не смогла успокоиться спустя</a:t>
            </a:r>
          </a:p>
          <a:p>
            <a:r>
              <a:rPr lang="ru-RU" sz="2000" dirty="0">
                <a:latin typeface="Excentra Pro" panose="020B0002050400000003" pitchFamily="34" charset="-52"/>
              </a:rPr>
              <a:t>30 секунд после последнего выстрела, то </a:t>
            </a:r>
          </a:p>
          <a:p>
            <a:r>
              <a:rPr lang="ru-RU" sz="2000" dirty="0">
                <a:latin typeface="Excentra Pro" panose="020B0002050400000003" pitchFamily="34" charset="-52"/>
              </a:rPr>
              <a:t>она снимается с тестирования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5741612-F14D-852D-3E44-397EA4BBF5B0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8001"/>
          <a:stretch/>
        </p:blipFill>
        <p:spPr>
          <a:xfrm>
            <a:off x="10231598" y="5872117"/>
            <a:ext cx="1865610" cy="79157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74BAA08-D2C8-3F2F-4D99-75154D29029F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726" y="3276918"/>
            <a:ext cx="326295" cy="300252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E9A506A-DC22-DCF3-CDE9-459233FB9231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7920" y="4965241"/>
            <a:ext cx="326295" cy="300252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9A4CB1F9-539B-B43F-81B7-C5660677BF34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0063" y="6088603"/>
            <a:ext cx="326295" cy="300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1668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163775" y="-104299"/>
            <a:ext cx="5172503" cy="7119248"/>
          </a:xfrm>
          <a:prstGeom prst="rect">
            <a:avLst/>
          </a:prstGeom>
          <a:solidFill>
            <a:srgbClr val="006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336" y="2750636"/>
            <a:ext cx="4292149" cy="377353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407" y="259307"/>
            <a:ext cx="1146098" cy="114641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653" y="213589"/>
            <a:ext cx="2548488" cy="1092209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554A0FBD-2AF1-C0D2-53D7-957C018E40F0}"/>
              </a:ext>
            </a:extLst>
          </p:cNvPr>
          <p:cNvSpPr txBox="1"/>
          <p:nvPr/>
        </p:nvSpPr>
        <p:spPr>
          <a:xfrm>
            <a:off x="5196445" y="134947"/>
            <a:ext cx="6320414" cy="6513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endParaRPr lang="ru-RU" sz="2000" dirty="0">
              <a:solidFill>
                <a:srgbClr val="F6A840"/>
              </a:solidFill>
              <a:latin typeface="Excentra Pro Bold" panose="020B0002050400000003" pitchFamily="34" charset="-52"/>
            </a:endParaRPr>
          </a:p>
          <a:p>
            <a:pPr>
              <a:lnSpc>
                <a:spcPts val="2000"/>
              </a:lnSpc>
            </a:pPr>
            <a:r>
              <a:rPr lang="ru-RU" sz="2800" b="1" dirty="0">
                <a:solidFill>
                  <a:srgbClr val="F6A840"/>
                </a:solidFill>
                <a:latin typeface="Excentra Pro Bold" panose="020B0002050400000003" pitchFamily="34" charset="-52"/>
              </a:rPr>
              <a:t>Должен быть написан от руки судьей самостоятельно.</a:t>
            </a:r>
          </a:p>
          <a:p>
            <a:pPr>
              <a:lnSpc>
                <a:spcPts val="2000"/>
              </a:lnSpc>
            </a:pPr>
            <a:endParaRPr lang="ru-RU" sz="1600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pPr>
              <a:lnSpc>
                <a:spcPts val="2000"/>
              </a:lnSpc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F6A840"/>
                </a:solidFill>
                <a:effectLst/>
                <a:uLnTx/>
                <a:uFillTx/>
                <a:latin typeface="Excentra Pro Bold" panose="020B0002050400000003" pitchFamily="34" charset="-52"/>
                <a:ea typeface="+mn-ea"/>
                <a:cs typeface="+mn-cs"/>
              </a:rPr>
              <a:t>Должен содержать:</a:t>
            </a:r>
            <a:endParaRPr lang="ru-RU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pPr>
              <a:lnSpc>
                <a:spcPts val="2000"/>
              </a:lnSpc>
            </a:pPr>
            <a:endParaRPr lang="ru-RU" dirty="0">
              <a:solidFill>
                <a:srgbClr val="000000"/>
              </a:solidFill>
              <a:latin typeface="Excentra Pro Bold" panose="020B0002050400000003" pitchFamily="34" charset="-52"/>
            </a:endParaRPr>
          </a:p>
          <a:p>
            <a:pPr marL="742950" lvl="1" indent="-285750">
              <a:lnSpc>
                <a:spcPct val="118000"/>
              </a:lnSpc>
              <a:buFont typeface="Arial" panose="020B0604020202020204" pitchFamily="34" charset="0"/>
              <a:buChar char="•"/>
            </a:pPr>
            <a:r>
              <a:rPr lang="ru-RU" dirty="0">
                <a:latin typeface="Excentra Pro Bold" panose="020B0002050400000003" pitchFamily="34" charset="-52"/>
              </a:rPr>
              <a:t>Краткое описание места проведения (площадка, зал, поле и т.п.</a:t>
            </a:r>
          </a:p>
          <a:p>
            <a:pPr marL="742950" lvl="1" indent="-285750">
              <a:lnSpc>
                <a:spcPct val="118000"/>
              </a:lnSpc>
              <a:buFont typeface="Arial" panose="020B0604020202020204" pitchFamily="34" charset="0"/>
              <a:buChar char="•"/>
            </a:pPr>
            <a:r>
              <a:rPr lang="ru-RU" dirty="0">
                <a:latin typeface="Excentra Pro Bold" panose="020B0002050400000003" pitchFamily="34" charset="-52"/>
              </a:rPr>
              <a:t>Способ проведения звукового теста: стартовый пистолет или бытовые предметы (какие именно)</a:t>
            </a:r>
          </a:p>
          <a:p>
            <a:pPr marL="742950" lvl="1" indent="-285750">
              <a:lnSpc>
                <a:spcPct val="118000"/>
              </a:lnSpc>
              <a:buFont typeface="Arial" panose="020B0604020202020204" pitchFamily="34" charset="0"/>
              <a:buChar char="•"/>
            </a:pPr>
            <a:r>
              <a:rPr lang="ru-RU" dirty="0">
                <a:latin typeface="Excentra Pro Bold" panose="020B0002050400000003" pitchFamily="34" charset="-52"/>
              </a:rPr>
              <a:t>Количество собак</a:t>
            </a:r>
          </a:p>
          <a:p>
            <a:pPr marL="742950" lvl="1" indent="-285750">
              <a:lnSpc>
                <a:spcPct val="118000"/>
              </a:lnSpc>
              <a:buFont typeface="Arial" panose="020B0604020202020204" pitchFamily="34" charset="0"/>
              <a:buChar char="•"/>
            </a:pPr>
            <a:r>
              <a:rPr lang="ru-RU" dirty="0">
                <a:latin typeface="Excentra Pro Bold" panose="020B0002050400000003" pitchFamily="34" charset="-52"/>
              </a:rPr>
              <a:t>Если были – проблемы с идентификацией</a:t>
            </a:r>
          </a:p>
          <a:p>
            <a:pPr marL="742950" lvl="1" indent="-285750">
              <a:lnSpc>
                <a:spcPct val="118000"/>
              </a:lnSpc>
              <a:buFont typeface="Arial" panose="020B0604020202020204" pitchFamily="34" charset="0"/>
              <a:buChar char="•"/>
            </a:pPr>
            <a:r>
              <a:rPr lang="ru-RU" dirty="0">
                <a:latin typeface="Excentra Pro" panose="020B0002050400000003" pitchFamily="34" charset="-52"/>
              </a:rPr>
              <a:t>Если есть – количество собак, не прошедших тест</a:t>
            </a:r>
          </a:p>
          <a:p>
            <a:pPr marL="742950" lvl="1" indent="-285750">
              <a:lnSpc>
                <a:spcPct val="118000"/>
              </a:lnSpc>
              <a:buFont typeface="Arial" panose="020B0604020202020204" pitchFamily="34" charset="0"/>
              <a:buChar char="•"/>
            </a:pPr>
            <a:r>
              <a:rPr lang="ru-RU" dirty="0">
                <a:latin typeface="Excentra Pro" panose="020B0002050400000003" pitchFamily="34" charset="-52"/>
              </a:rPr>
              <a:t>Если есть – дисквалифицированные собаки</a:t>
            </a:r>
          </a:p>
          <a:p>
            <a:pPr marL="742950" lvl="1" indent="-285750">
              <a:lnSpc>
                <a:spcPct val="118000"/>
              </a:lnSpc>
              <a:buFont typeface="Arial" panose="020B0604020202020204" pitchFamily="34" charset="0"/>
              <a:buChar char="•"/>
            </a:pPr>
            <a:r>
              <a:rPr lang="ru-RU" dirty="0">
                <a:latin typeface="Excentra Pro" panose="020B0002050400000003" pitchFamily="34" charset="-52"/>
              </a:rPr>
              <a:t>В случае дисквалификации необходимо подробно описать ее причину. Если судья считает, что поведение собаки или ее проводника должно иметь последствия (недопуск к другим мероприятиям), то он должен написать отдельное заявление в  Комиссию по дрессировке и испытаниям рабочих качеств собак, в котором описать произошедшее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407543" y="1697202"/>
            <a:ext cx="5420821" cy="915369"/>
          </a:xfrm>
          <a:prstGeom prst="rect">
            <a:avLst/>
          </a:prstGeom>
          <a:solidFill>
            <a:srgbClr val="F6A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93819" y="1802790"/>
            <a:ext cx="433644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>
                <a:solidFill>
                  <a:schemeClr val="bg1"/>
                </a:solidFill>
                <a:latin typeface="Excentra Pro Bold" panose="020B0002050400000003" pitchFamily="34" charset="-52"/>
              </a:rPr>
              <a:t>ОТЧЁТ СУДЬИ</a:t>
            </a: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0051">
            <a:off x="376277" y="3076656"/>
            <a:ext cx="697254" cy="675601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81922">
            <a:off x="4404026" y="5031531"/>
            <a:ext cx="440279" cy="426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2313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163775" y="-104299"/>
            <a:ext cx="5172503" cy="7119248"/>
          </a:xfrm>
          <a:prstGeom prst="rect">
            <a:avLst/>
          </a:prstGeom>
          <a:solidFill>
            <a:srgbClr val="006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406" y="259307"/>
            <a:ext cx="1146098" cy="1146411"/>
          </a:xfrm>
          <a:prstGeom prst="rect">
            <a:avLst/>
          </a:prstGeom>
        </p:spPr>
      </p:pic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407543" y="2524835"/>
            <a:ext cx="9252285" cy="2088108"/>
          </a:xfrm>
          <a:prstGeom prst="rect">
            <a:avLst/>
          </a:prstGeom>
          <a:solidFill>
            <a:srgbClr val="F6A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03320" y="2698423"/>
            <a:ext cx="8538748" cy="1887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7000"/>
              </a:lnSpc>
            </a:pPr>
            <a:r>
              <a:rPr lang="ru-RU" sz="6600" dirty="0">
                <a:solidFill>
                  <a:schemeClr val="bg1"/>
                </a:solidFill>
                <a:latin typeface="Excentra Pro Bold" panose="020B0002050400000003" pitchFamily="34" charset="-52"/>
              </a:rPr>
              <a:t>Ответы </a:t>
            </a:r>
          </a:p>
          <a:p>
            <a:pPr>
              <a:lnSpc>
                <a:spcPts val="7000"/>
              </a:lnSpc>
            </a:pPr>
            <a:r>
              <a:rPr lang="ru-RU" sz="6600" dirty="0">
                <a:solidFill>
                  <a:schemeClr val="bg1"/>
                </a:solidFill>
                <a:latin typeface="Excentra Pro Bold" panose="020B0002050400000003" pitchFamily="34" charset="-52"/>
              </a:rPr>
              <a:t>на вопросы участников</a:t>
            </a:r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653" y="213589"/>
            <a:ext cx="2548488" cy="1092209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17294" y="2235335"/>
            <a:ext cx="1803811" cy="6770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921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163775" y="-104299"/>
            <a:ext cx="5172503" cy="7119248"/>
          </a:xfrm>
          <a:prstGeom prst="rect">
            <a:avLst/>
          </a:prstGeom>
          <a:solidFill>
            <a:srgbClr val="006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407543" y="1615316"/>
            <a:ext cx="5420821" cy="1605555"/>
          </a:xfrm>
          <a:prstGeom prst="rect">
            <a:avLst/>
          </a:prstGeom>
          <a:solidFill>
            <a:srgbClr val="F6A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407" y="259307"/>
            <a:ext cx="1146098" cy="114641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653" y="213589"/>
            <a:ext cx="2548488" cy="1092209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32012" y="1800190"/>
            <a:ext cx="4857420" cy="12311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dirty="0">
                <a:solidFill>
                  <a:schemeClr val="bg1"/>
                </a:solidFill>
                <a:latin typeface="Excentra Pro Bold" panose="020B0002050400000003" pitchFamily="34" charset="-52"/>
              </a:rPr>
              <a:t>РЕГЛАМЕНТИРУЮЩИЕ </a:t>
            </a:r>
            <a:br>
              <a:rPr lang="ru-RU" sz="3000" dirty="0">
                <a:solidFill>
                  <a:schemeClr val="bg1"/>
                </a:solidFill>
                <a:latin typeface="Excentra Pro Bold" panose="020B0002050400000003" pitchFamily="34" charset="-52"/>
              </a:rPr>
            </a:br>
            <a:r>
              <a:rPr lang="ru-RU" sz="4400" dirty="0">
                <a:solidFill>
                  <a:schemeClr val="bg1"/>
                </a:solidFill>
                <a:latin typeface="Excentra Pro Bold" panose="020B0002050400000003" pitchFamily="34" charset="-52"/>
              </a:rPr>
              <a:t>ДОКУМЕНТЫ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54A0FBD-2AF1-C0D2-53D7-957C018E40F0}"/>
              </a:ext>
            </a:extLst>
          </p:cNvPr>
          <p:cNvSpPr txBox="1"/>
          <p:nvPr/>
        </p:nvSpPr>
        <p:spPr>
          <a:xfrm>
            <a:off x="5739087" y="500053"/>
            <a:ext cx="597877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500"/>
              </a:spcBef>
            </a:pPr>
            <a:r>
              <a:rPr lang="ru-RU" sz="2000" dirty="0">
                <a:solidFill>
                  <a:srgbClr val="000000"/>
                </a:solidFill>
                <a:latin typeface="Excentra Pro" panose="020B0002050400000003" pitchFamily="34" charset="-52"/>
              </a:rPr>
              <a:t>Положение «О проведении тестирования, испытаний и состязаний собак (кроме испытаний и состязаний охотничьих собак)»</a:t>
            </a:r>
          </a:p>
          <a:p>
            <a:pPr>
              <a:spcBef>
                <a:spcPts val="1500"/>
              </a:spcBef>
            </a:pPr>
            <a:r>
              <a:rPr lang="ru-RU" sz="2000" b="1" dirty="0">
                <a:solidFill>
                  <a:srgbClr val="000000"/>
                </a:solidFill>
                <a:latin typeface="Excentra Pro" panose="020B0002050400000003" pitchFamily="34" charset="-52"/>
              </a:rPr>
              <a:t>Правила проведения тестирования поведения собак</a:t>
            </a:r>
          </a:p>
          <a:p>
            <a:pPr>
              <a:spcBef>
                <a:spcPts val="1500"/>
              </a:spcBef>
            </a:pPr>
            <a:r>
              <a:rPr lang="ru-RU" sz="2000" dirty="0">
                <a:solidFill>
                  <a:srgbClr val="000000"/>
                </a:solidFill>
                <a:latin typeface="Excentra Pro" panose="020B0002050400000003" pitchFamily="34" charset="-52"/>
              </a:rPr>
              <a:t>Положение «О порядке оформления сертификатов по рабочим качествам собак на основании результатов тестирования/испытаний/состязаний (кроме испытаний/состязаний охотничьих собак)»</a:t>
            </a:r>
          </a:p>
          <a:p>
            <a:pPr>
              <a:spcBef>
                <a:spcPts val="1500"/>
              </a:spcBef>
            </a:pPr>
            <a:r>
              <a:rPr lang="ru-RU" sz="2000" dirty="0">
                <a:solidFill>
                  <a:srgbClr val="000000"/>
                </a:solidFill>
                <a:latin typeface="Excentra Pro" panose="020B0002050400000003" pitchFamily="34" charset="-52"/>
              </a:rPr>
              <a:t>Положение о судьях по рабочим качествам собак (за исключением судей по охотничьим дисциплинам)</a:t>
            </a:r>
          </a:p>
          <a:p>
            <a:pPr>
              <a:spcBef>
                <a:spcPts val="1500"/>
              </a:spcBef>
            </a:pPr>
            <a:r>
              <a:rPr lang="ru-RU" sz="2000" dirty="0">
                <a:solidFill>
                  <a:srgbClr val="000000"/>
                </a:solidFill>
                <a:latin typeface="Excentra Pro" panose="020B0002050400000003" pitchFamily="34" charset="-52"/>
              </a:rPr>
              <a:t>Кодекс этики РКФ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F699CCF-1CCB-E634-5500-DB4430E009FC}"/>
              </a:ext>
            </a:extLst>
          </p:cNvPr>
          <p:cNvSpPr txBox="1"/>
          <p:nvPr/>
        </p:nvSpPr>
        <p:spPr>
          <a:xfrm>
            <a:off x="5142967" y="682409"/>
            <a:ext cx="6982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4500"/>
              </a:spcBef>
            </a:pPr>
            <a:r>
              <a:rPr lang="ru-RU" sz="4000" b="0" i="0" dirty="0">
                <a:solidFill>
                  <a:srgbClr val="F6A840"/>
                </a:solidFill>
                <a:effectLst/>
                <a:latin typeface="Excentra Pro Bold" panose="020B0002050400000003" pitchFamily="34" charset="-52"/>
              </a:rPr>
              <a:t>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F699CCF-1CCB-E634-5500-DB4430E009FC}"/>
              </a:ext>
            </a:extLst>
          </p:cNvPr>
          <p:cNvSpPr txBox="1"/>
          <p:nvPr/>
        </p:nvSpPr>
        <p:spPr>
          <a:xfrm>
            <a:off x="5142967" y="1554727"/>
            <a:ext cx="6982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4500"/>
              </a:spcBef>
            </a:pPr>
            <a:r>
              <a:rPr lang="ru-RU" sz="4000" b="0" i="0" dirty="0">
                <a:solidFill>
                  <a:srgbClr val="F6A840"/>
                </a:solidFill>
                <a:effectLst/>
                <a:latin typeface="Excentra Pro Bold" panose="020B0002050400000003" pitchFamily="34" charset="-52"/>
              </a:rPr>
              <a:t>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F699CCF-1CCB-E634-5500-DB4430E009FC}"/>
              </a:ext>
            </a:extLst>
          </p:cNvPr>
          <p:cNvSpPr txBox="1"/>
          <p:nvPr/>
        </p:nvSpPr>
        <p:spPr>
          <a:xfrm>
            <a:off x="5142967" y="2532293"/>
            <a:ext cx="6982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4500"/>
              </a:spcBef>
            </a:pPr>
            <a:r>
              <a:rPr lang="ru-RU" sz="4000" b="0" i="0" dirty="0">
                <a:solidFill>
                  <a:srgbClr val="F6A840"/>
                </a:solidFill>
                <a:effectLst/>
                <a:latin typeface="Excentra Pro Bold" panose="020B0002050400000003" pitchFamily="34" charset="-52"/>
              </a:rPr>
              <a:t>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F699CCF-1CCB-E634-5500-DB4430E009FC}"/>
              </a:ext>
            </a:extLst>
          </p:cNvPr>
          <p:cNvSpPr txBox="1"/>
          <p:nvPr/>
        </p:nvSpPr>
        <p:spPr>
          <a:xfrm>
            <a:off x="5142967" y="3812286"/>
            <a:ext cx="6982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4500"/>
              </a:spcBef>
            </a:pPr>
            <a:r>
              <a:rPr lang="ru-RU" sz="4000" b="0" i="0" dirty="0">
                <a:solidFill>
                  <a:srgbClr val="F6A840"/>
                </a:solidFill>
                <a:effectLst/>
                <a:latin typeface="Excentra Pro Bold" panose="020B0002050400000003" pitchFamily="34" charset="-52"/>
              </a:rPr>
              <a:t>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F699CCF-1CCB-E634-5500-DB4430E009FC}"/>
              </a:ext>
            </a:extLst>
          </p:cNvPr>
          <p:cNvSpPr txBox="1"/>
          <p:nvPr/>
        </p:nvSpPr>
        <p:spPr>
          <a:xfrm>
            <a:off x="5160751" y="4434008"/>
            <a:ext cx="6982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4500"/>
              </a:spcBef>
            </a:pPr>
            <a:r>
              <a:rPr lang="ru-RU" sz="4000" b="0" i="0" dirty="0">
                <a:solidFill>
                  <a:srgbClr val="F6A840"/>
                </a:solidFill>
                <a:effectLst/>
                <a:latin typeface="Excentra Pro Bold" panose="020B0002050400000003" pitchFamily="34" charset="-52"/>
              </a:rPr>
              <a:t>5</a:t>
            </a:r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70692"/>
            <a:ext cx="4237929" cy="3582842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6058" y="5322627"/>
            <a:ext cx="618220" cy="599021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00162">
            <a:off x="823984" y="3684895"/>
            <a:ext cx="477369" cy="462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905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1B2A30-5C5C-24E0-9A2F-B12FB90967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3E624020-EBC1-03E6-6543-B7A98F1517E2}"/>
              </a:ext>
            </a:extLst>
          </p:cNvPr>
          <p:cNvSpPr/>
          <p:nvPr/>
        </p:nvSpPr>
        <p:spPr>
          <a:xfrm>
            <a:off x="-163775" y="-104299"/>
            <a:ext cx="5172503" cy="7119248"/>
          </a:xfrm>
          <a:prstGeom prst="rect">
            <a:avLst/>
          </a:prstGeom>
          <a:solidFill>
            <a:srgbClr val="006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8E740392-0D01-793F-CB8F-91907CD8D468}"/>
              </a:ext>
            </a:extLst>
          </p:cNvPr>
          <p:cNvSpPr/>
          <p:nvPr/>
        </p:nvSpPr>
        <p:spPr>
          <a:xfrm>
            <a:off x="-407543" y="1697202"/>
            <a:ext cx="5420821" cy="1469079"/>
          </a:xfrm>
          <a:prstGeom prst="rect">
            <a:avLst/>
          </a:prstGeom>
          <a:solidFill>
            <a:srgbClr val="F6A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1733F69D-8207-AF52-BA71-84B061C4A44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407" y="259307"/>
            <a:ext cx="1146098" cy="1146411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9206D1ED-E1DE-5002-9FC5-139FBCA06E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653" y="213589"/>
            <a:ext cx="2548488" cy="1092209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232E948-0C32-237F-2D7F-21F0889145E5}"/>
              </a:ext>
            </a:extLst>
          </p:cNvPr>
          <p:cNvSpPr/>
          <p:nvPr/>
        </p:nvSpPr>
        <p:spPr>
          <a:xfrm>
            <a:off x="190995" y="1843731"/>
            <a:ext cx="3908827" cy="892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>
                <a:solidFill>
                  <a:schemeClr val="bg1"/>
                </a:solidFill>
                <a:latin typeface="Excentra Pro Bold" panose="020B0002050400000003" pitchFamily="34" charset="-52"/>
              </a:rPr>
              <a:t>Особенности проведения </a:t>
            </a:r>
          </a:p>
          <a:p>
            <a:r>
              <a:rPr lang="ru-RU" sz="2600" dirty="0">
                <a:solidFill>
                  <a:schemeClr val="bg1"/>
                </a:solidFill>
                <a:latin typeface="Excentra Pro Bold" panose="020B0002050400000003" pitchFamily="34" charset="-52"/>
              </a:rPr>
              <a:t>тестирования </a:t>
            </a:r>
            <a:endParaRPr lang="ru-RU" sz="4400" dirty="0">
              <a:solidFill>
                <a:schemeClr val="bg1"/>
              </a:solidFill>
              <a:latin typeface="Excentra Pro Bold" panose="020B0002050400000003" pitchFamily="34" charset="-52"/>
            </a:endParaRPr>
          </a:p>
        </p:txBody>
      </p:sp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357719B7-7FB1-A649-D62D-0737670011FE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391" y="3357349"/>
            <a:ext cx="3554804" cy="3173104"/>
          </a:xfrm>
          <a:prstGeom prst="rect">
            <a:avLst/>
          </a:prstGeom>
        </p:spPr>
      </p:pic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E887880F-291E-2CB1-3D73-8097D3B80261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71993">
            <a:off x="591974" y="3952844"/>
            <a:ext cx="440279" cy="426606"/>
          </a:xfrm>
          <a:prstGeom prst="rect">
            <a:avLst/>
          </a:prstGeom>
        </p:spPr>
      </p:pic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A18CF22C-75E7-9FD2-9DF6-06686AAD1E31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83592">
            <a:off x="2857502" y="5658814"/>
            <a:ext cx="440279" cy="42660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7D6908C-5BC3-7F87-5AC5-61D5348F2C10}"/>
              </a:ext>
            </a:extLst>
          </p:cNvPr>
          <p:cNvSpPr txBox="1"/>
          <p:nvPr/>
        </p:nvSpPr>
        <p:spPr>
          <a:xfrm>
            <a:off x="5732061" y="303300"/>
            <a:ext cx="616272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Excentra Pro" panose="020B0002050400000003" pitchFamily="34" charset="-52"/>
              </a:rPr>
              <a:t>Место проведения тестирования должно быть четко обозначено</a:t>
            </a:r>
          </a:p>
          <a:p>
            <a:endParaRPr lang="ru-RU" sz="2400" dirty="0">
              <a:latin typeface="Excentra Pro" panose="020B0002050400000003" pitchFamily="34" charset="-52"/>
            </a:endParaRPr>
          </a:p>
          <a:p>
            <a:r>
              <a:rPr lang="ru-RU" sz="2400" dirty="0">
                <a:solidFill>
                  <a:srgbClr val="000000"/>
                </a:solidFill>
                <a:latin typeface="Excentra Pro" panose="020B0002050400000003" pitchFamily="34" charset="-52"/>
              </a:rPr>
              <a:t>Расстояние между участниками, стоящими в одну линию, не должно быть менее 2,5-3 м</a:t>
            </a:r>
          </a:p>
          <a:p>
            <a:endParaRPr lang="ru-RU" sz="2400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r>
              <a:rPr lang="ru-RU" sz="2400" dirty="0">
                <a:solidFill>
                  <a:srgbClr val="000000"/>
                </a:solidFill>
                <a:latin typeface="Excentra Pro" panose="020B0002050400000003" pitchFamily="34" charset="-52"/>
              </a:rPr>
              <a:t>Длина поводка, пристегнутого к ошейнику, должна быть не менее 1,5 м</a:t>
            </a:r>
          </a:p>
          <a:p>
            <a:endParaRPr lang="ru-RU" sz="2400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r>
              <a:rPr lang="ru-RU" sz="2400" dirty="0">
                <a:solidFill>
                  <a:srgbClr val="000000"/>
                </a:solidFill>
                <a:latin typeface="Excentra Pro" panose="020B0002050400000003" pitchFamily="34" charset="-52"/>
              </a:rPr>
              <a:t>Не допускается использование удавок и строгих ошейников</a:t>
            </a:r>
          </a:p>
          <a:p>
            <a:endParaRPr lang="ru-RU" sz="2400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r>
              <a:rPr lang="ru-RU" sz="2400" dirty="0">
                <a:solidFill>
                  <a:srgbClr val="000000"/>
                </a:solidFill>
                <a:latin typeface="Excentra Pro" panose="020B0002050400000003" pitchFamily="34" charset="-52"/>
              </a:rPr>
              <a:t>Количество участников, объединенных в одну группу для тестирования на этапах осмотр, не должно превышать 5-6 пар.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32868A5-40B3-741F-7993-BA5398E317A4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4706" y="446841"/>
            <a:ext cx="326295" cy="300252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68915FB5-F293-169D-8DC3-2592B1F4C1E8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4706" y="1586112"/>
            <a:ext cx="326295" cy="300252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025DC272-6058-B916-0AB7-FF4B9D00CD28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2496" y="2698753"/>
            <a:ext cx="326295" cy="300252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F1A9232-71C6-D8F5-3727-26C9A3128134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267" y="3776430"/>
            <a:ext cx="326295" cy="300252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45D6BC1D-4949-E9A1-21A4-F12F6C430E41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6565" y="4900289"/>
            <a:ext cx="326295" cy="300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683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163775" y="-104299"/>
            <a:ext cx="5172503" cy="7119248"/>
          </a:xfrm>
          <a:prstGeom prst="rect">
            <a:avLst/>
          </a:prstGeom>
          <a:solidFill>
            <a:srgbClr val="006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407543" y="1697202"/>
            <a:ext cx="5420821" cy="1469079"/>
          </a:xfrm>
          <a:prstGeom prst="rect">
            <a:avLst/>
          </a:prstGeom>
          <a:solidFill>
            <a:srgbClr val="F6A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407" y="259307"/>
            <a:ext cx="1146098" cy="114641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653" y="213589"/>
            <a:ext cx="2548488" cy="1092209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90995" y="1843731"/>
            <a:ext cx="3908827" cy="892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>
                <a:solidFill>
                  <a:schemeClr val="bg1"/>
                </a:solidFill>
                <a:latin typeface="Excentra Pro Bold" panose="020B0002050400000003" pitchFamily="34" charset="-52"/>
              </a:rPr>
              <a:t>Особенности проведения </a:t>
            </a:r>
          </a:p>
          <a:p>
            <a:r>
              <a:rPr lang="ru-RU" sz="2600" dirty="0">
                <a:solidFill>
                  <a:schemeClr val="bg1"/>
                </a:solidFill>
                <a:latin typeface="Excentra Pro Bold" panose="020B0002050400000003" pitchFamily="34" charset="-52"/>
              </a:rPr>
              <a:t>тестирования </a:t>
            </a:r>
            <a:endParaRPr lang="ru-RU" sz="4400" dirty="0">
              <a:solidFill>
                <a:schemeClr val="bg1"/>
              </a:solidFill>
              <a:latin typeface="Excentra Pro Bold" panose="020B0002050400000003" pitchFamily="34" charset="-52"/>
            </a:endParaRPr>
          </a:p>
        </p:txBody>
      </p:sp>
      <p:pic>
        <p:nvPicPr>
          <p:cNvPr id="36" name="Рисунок 35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391" y="3357349"/>
            <a:ext cx="3554804" cy="3173104"/>
          </a:xfrm>
          <a:prstGeom prst="rect">
            <a:avLst/>
          </a:prstGeom>
        </p:spPr>
      </p:pic>
      <p:pic>
        <p:nvPicPr>
          <p:cNvPr id="37" name="Рисунок 36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71993">
            <a:off x="591974" y="3952844"/>
            <a:ext cx="440279" cy="426606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83592">
            <a:off x="2857502" y="5658814"/>
            <a:ext cx="440279" cy="42660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CB417EE-6122-7B27-8F5D-B59E0F64669A}"/>
              </a:ext>
            </a:extLst>
          </p:cNvPr>
          <p:cNvSpPr txBox="1"/>
          <p:nvPr/>
        </p:nvSpPr>
        <p:spPr>
          <a:xfrm>
            <a:off x="5732061" y="303300"/>
            <a:ext cx="6162722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Excentra Pro" panose="020B0002050400000003" pitchFamily="34" charset="-52"/>
              </a:rPr>
              <a:t>На площадке, где производится тестирование не должно быть посторонних лиц, не выполняющих никаких функций </a:t>
            </a:r>
          </a:p>
          <a:p>
            <a:endParaRPr lang="ru-RU" sz="2400" dirty="0">
              <a:latin typeface="Excentra Pro" panose="020B0002050400000003" pitchFamily="34" charset="-52"/>
            </a:endParaRPr>
          </a:p>
          <a:p>
            <a:r>
              <a:rPr lang="ru-RU" sz="2400" dirty="0">
                <a:solidFill>
                  <a:srgbClr val="000000"/>
                </a:solidFill>
                <a:latin typeface="Excentra Pro" panose="020B0002050400000003" pitchFamily="34" charset="-52"/>
              </a:rPr>
              <a:t>Судейство тестирования осуществляет судья РКФ по рабочим качествам собак. Судья по экстерьеру на тестировании не нужен.</a:t>
            </a:r>
          </a:p>
          <a:p>
            <a:endParaRPr lang="ru-RU" sz="2400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r>
              <a:rPr lang="ru-RU" sz="2400" dirty="0">
                <a:solidFill>
                  <a:srgbClr val="000000"/>
                </a:solidFill>
                <a:latin typeface="Excentra Pro" panose="020B0002050400000003" pitchFamily="34" charset="-52"/>
              </a:rPr>
              <a:t>Организаторы обязаны обеспечить минимум 4 ассистента для выполнения этапа «Проверка социальной адаптированности».</a:t>
            </a:r>
          </a:p>
          <a:p>
            <a:endParaRPr lang="ru-RU" sz="2400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r>
              <a:rPr lang="ru-RU" sz="2400" dirty="0">
                <a:solidFill>
                  <a:srgbClr val="000000"/>
                </a:solidFill>
                <a:latin typeface="Excentra Pro" panose="020B0002050400000003" pitchFamily="34" charset="-52"/>
              </a:rPr>
              <a:t>Необходимо наличие ассистента со стартовым пистолетом.</a:t>
            </a:r>
          </a:p>
          <a:p>
            <a:endParaRPr lang="ru-RU" sz="2800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endParaRPr lang="ru-RU" sz="2800" dirty="0">
              <a:solidFill>
                <a:srgbClr val="000000"/>
              </a:solidFill>
              <a:latin typeface="Excentra Pro" panose="020B0002050400000003" pitchFamily="34" charset="-52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462148C-C3D6-405F-EC0E-3F8BF82EF6AB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4706" y="465313"/>
            <a:ext cx="326295" cy="300252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80B98109-166F-9AB7-9B3D-056EC7C17D69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4706" y="1974040"/>
            <a:ext cx="326295" cy="300252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F6DC83A1-83F4-CD15-7664-76D98F20611D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2496" y="3465366"/>
            <a:ext cx="326295" cy="300252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8DFA7C6-D609-1B26-B017-781137FEC9D1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267" y="4903257"/>
            <a:ext cx="326295" cy="300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437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163775" y="-104299"/>
            <a:ext cx="5172503" cy="7119248"/>
          </a:xfrm>
          <a:prstGeom prst="rect">
            <a:avLst/>
          </a:prstGeom>
          <a:solidFill>
            <a:srgbClr val="006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407543" y="1697202"/>
            <a:ext cx="5420821" cy="1469079"/>
          </a:xfrm>
          <a:prstGeom prst="rect">
            <a:avLst/>
          </a:prstGeom>
          <a:solidFill>
            <a:srgbClr val="F6A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407" y="259307"/>
            <a:ext cx="1146098" cy="114641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653" y="213589"/>
            <a:ext cx="2548488" cy="1092209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33310" y="1760554"/>
            <a:ext cx="467435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>
                <a:solidFill>
                  <a:schemeClr val="bg1"/>
                </a:solidFill>
                <a:latin typeface="Excentra Pro Bold" panose="020B0002050400000003" pitchFamily="34" charset="-52"/>
              </a:rPr>
              <a:t>1 этап: Осмотр. </a:t>
            </a:r>
          </a:p>
          <a:p>
            <a:r>
              <a:rPr lang="ru-RU" sz="2600" dirty="0">
                <a:solidFill>
                  <a:schemeClr val="bg1"/>
                </a:solidFill>
                <a:latin typeface="Excentra Pro Bold" panose="020B0002050400000003" pitchFamily="34" charset="-52"/>
              </a:rPr>
              <a:t>Представление судье.</a:t>
            </a:r>
          </a:p>
        </p:txBody>
      </p:sp>
      <p:pic>
        <p:nvPicPr>
          <p:cNvPr id="38" name="Рисунок 37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83592">
            <a:off x="2857502" y="5658814"/>
            <a:ext cx="440279" cy="42660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CB417EE-6122-7B27-8F5D-B59E0F64669A}"/>
              </a:ext>
            </a:extLst>
          </p:cNvPr>
          <p:cNvSpPr txBox="1"/>
          <p:nvPr/>
        </p:nvSpPr>
        <p:spPr>
          <a:xfrm>
            <a:off x="6340433" y="731413"/>
            <a:ext cx="555062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ru-RU" sz="2400" dirty="0"/>
              <a:t>Проводник представляется судье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ru-RU" sz="2400" dirty="0"/>
              <a:t>Судья и проводник обмениваются рукопожатием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ru-RU" sz="2400" dirty="0"/>
              <a:t>Собака находится на провисшем поводке рядом с проводником в любом положении: сидеть, стоять или лежать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ru-RU" sz="2400" dirty="0"/>
              <a:t>На этом этапе судья предлагает собаке познакомиться с собой: в спокойной манере разговаривает с собакой, дает себя понюхать и пробует огладить ее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3C4E7DB-316E-8830-890D-C090A2CB84BD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501" y="3455199"/>
            <a:ext cx="3554804" cy="3173104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D580A37-8ED8-4EF1-76BF-D89D1BB6622D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9728" y="832512"/>
            <a:ext cx="326295" cy="30025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04B6A67-691A-4C23-7D1B-5A333C03F6D2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9728" y="1760554"/>
            <a:ext cx="326295" cy="30025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B4473D5-46C0-4AB4-014A-92AF472901FB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4761" y="3128748"/>
            <a:ext cx="326295" cy="300252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AAA9CF75-6474-161C-11FA-AED05C31A77C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4957" y="4604062"/>
            <a:ext cx="326295" cy="300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570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163775" y="-104299"/>
            <a:ext cx="5172503" cy="7119248"/>
          </a:xfrm>
          <a:prstGeom prst="rect">
            <a:avLst/>
          </a:prstGeom>
          <a:solidFill>
            <a:srgbClr val="006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407543" y="1697202"/>
            <a:ext cx="5420821" cy="1469079"/>
          </a:xfrm>
          <a:prstGeom prst="rect">
            <a:avLst/>
          </a:prstGeom>
          <a:solidFill>
            <a:srgbClr val="F6A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407" y="259307"/>
            <a:ext cx="1146098" cy="114641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653" y="213589"/>
            <a:ext cx="2548488" cy="1092209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90996" y="1843731"/>
            <a:ext cx="435086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>
                <a:solidFill>
                  <a:schemeClr val="bg1"/>
                </a:solidFill>
                <a:latin typeface="Excentra Pro Bold" panose="020B0002050400000003" pitchFamily="34" charset="-52"/>
              </a:rPr>
              <a:t>1 этап: Осмотр. Идентификационный</a:t>
            </a:r>
            <a:br>
              <a:rPr lang="ru-RU" sz="2600" dirty="0">
                <a:solidFill>
                  <a:schemeClr val="bg1"/>
                </a:solidFill>
                <a:latin typeface="Excentra Pro Bold" panose="020B0002050400000003" pitchFamily="34" charset="-52"/>
              </a:rPr>
            </a:br>
            <a:r>
              <a:rPr lang="ru-RU" sz="2600" dirty="0">
                <a:solidFill>
                  <a:schemeClr val="bg1"/>
                </a:solidFill>
                <a:latin typeface="Excentra Pro Bold" panose="020B0002050400000003" pitchFamily="34" charset="-52"/>
              </a:rPr>
              <a:t>контроль.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54A0FBD-2AF1-C0D2-53D7-957C018E40F0}"/>
              </a:ext>
            </a:extLst>
          </p:cNvPr>
          <p:cNvSpPr txBox="1"/>
          <p:nvPr/>
        </p:nvSpPr>
        <p:spPr>
          <a:xfrm>
            <a:off x="5339266" y="160314"/>
            <a:ext cx="64365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Excentra Pro" panose="020B0002050400000003" pitchFamily="34" charset="-52"/>
              </a:rPr>
              <a:t>Идентификационный контроль является </a:t>
            </a:r>
            <a:r>
              <a:rPr lang="ru-RU" sz="2400" dirty="0">
                <a:solidFill>
                  <a:srgbClr val="F6A840"/>
                </a:solidFill>
                <a:latin typeface="Excentra Pro Bold" panose="020B0002050400000003" pitchFamily="34" charset="-52"/>
              </a:rPr>
              <a:t>обязательной</a:t>
            </a:r>
            <a:r>
              <a:rPr lang="ru-RU" sz="2400" dirty="0">
                <a:latin typeface="Excentra Pro" panose="020B0002050400000003" pitchFamily="34" charset="-52"/>
              </a:rPr>
              <a:t> процедурой.</a:t>
            </a:r>
          </a:p>
        </p:txBody>
      </p:sp>
      <p:pic>
        <p:nvPicPr>
          <p:cNvPr id="37" name="Рисунок 36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71993">
            <a:off x="591974" y="3952844"/>
            <a:ext cx="440279" cy="426606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83592">
            <a:off x="2857502" y="5658814"/>
            <a:ext cx="440279" cy="426606"/>
          </a:xfrm>
          <a:prstGeom prst="rect">
            <a:avLst/>
          </a:prstGeom>
        </p:spPr>
      </p:pic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AE4832CB-0FA6-4563-86BA-47FE6A77FE8C}"/>
              </a:ext>
            </a:extLst>
          </p:cNvPr>
          <p:cNvGrpSpPr/>
          <p:nvPr/>
        </p:nvGrpSpPr>
        <p:grpSpPr>
          <a:xfrm>
            <a:off x="5856500" y="1219389"/>
            <a:ext cx="5356831" cy="1495056"/>
            <a:chOff x="5527343" y="1897134"/>
            <a:chExt cx="8859816" cy="3023423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8291159" y="1897134"/>
              <a:ext cx="6096000" cy="70788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0" lvl="1"/>
              <a:r>
                <a:rPr lang="ru-RU" sz="4000" dirty="0">
                  <a:solidFill>
                    <a:srgbClr val="F6A840"/>
                  </a:solidFill>
                  <a:latin typeface="Excentra Pro Bold" panose="020B0002050400000003" pitchFamily="34" charset="-52"/>
                </a:rPr>
                <a:t>КЛЕЙМО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8469355" y="3708256"/>
              <a:ext cx="1335622" cy="70788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lvl="1"/>
              <a:r>
                <a:rPr lang="ru-RU" sz="4000" dirty="0">
                  <a:solidFill>
                    <a:srgbClr val="F6A840"/>
                  </a:solidFill>
                  <a:latin typeface="Excentra Pro Bold" panose="020B0002050400000003" pitchFamily="34" charset="-52"/>
                </a:rPr>
                <a:t>ЧИП</a:t>
              </a:r>
            </a:p>
          </p:txBody>
        </p:sp>
        <p:sp>
          <p:nvSpPr>
            <p:cNvPr id="17" name="Овал 16"/>
            <p:cNvSpPr/>
            <p:nvPr/>
          </p:nvSpPr>
          <p:spPr>
            <a:xfrm>
              <a:off x="6660105" y="2019870"/>
              <a:ext cx="1528443" cy="1146411"/>
            </a:xfrm>
            <a:prstGeom prst="ellipse">
              <a:avLst/>
            </a:prstGeom>
            <a:solidFill>
              <a:srgbClr val="F6A8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Овал 18"/>
            <p:cNvSpPr/>
            <p:nvPr/>
          </p:nvSpPr>
          <p:spPr>
            <a:xfrm>
              <a:off x="6755815" y="3774146"/>
              <a:ext cx="1432734" cy="1146411"/>
            </a:xfrm>
            <a:prstGeom prst="ellipse">
              <a:avLst/>
            </a:prstGeom>
            <a:solidFill>
              <a:srgbClr val="F6A8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1" name="Прямая соединительная линия 30"/>
            <p:cNvCxnSpPr/>
            <p:nvPr/>
          </p:nvCxnSpPr>
          <p:spPr>
            <a:xfrm>
              <a:off x="5595582" y="4347352"/>
              <a:ext cx="940179" cy="0"/>
            </a:xfrm>
            <a:prstGeom prst="line">
              <a:avLst/>
            </a:prstGeom>
            <a:ln w="28575">
              <a:solidFill>
                <a:srgbClr val="F6A84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>
              <a:cxnSpLocks/>
            </p:cNvCxnSpPr>
            <p:nvPr/>
          </p:nvCxnSpPr>
          <p:spPr>
            <a:xfrm>
              <a:off x="5527343" y="2545847"/>
              <a:ext cx="955348" cy="0"/>
            </a:xfrm>
            <a:prstGeom prst="line">
              <a:avLst/>
            </a:prstGeom>
            <a:ln w="28575">
              <a:solidFill>
                <a:srgbClr val="F6A84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0" name="Рисунок 39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02425" y="2185008"/>
              <a:ext cx="736232" cy="816134"/>
            </a:xfrm>
            <a:prstGeom prst="rect">
              <a:avLst/>
            </a:prstGeom>
          </p:spPr>
        </p:pic>
        <p:pic>
          <p:nvPicPr>
            <p:cNvPr id="41" name="Рисунок 4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47733" y="4209692"/>
              <a:ext cx="848895" cy="275317"/>
            </a:xfrm>
            <a:prstGeom prst="rect">
              <a:avLst/>
            </a:prstGeom>
          </p:spPr>
        </p:pic>
      </p:grp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C7A175AF-50BA-4A64-BB5A-E050EB8DD373}"/>
              </a:ext>
            </a:extLst>
          </p:cNvPr>
          <p:cNvCxnSpPr>
            <a:cxnSpLocks/>
          </p:cNvCxnSpPr>
          <p:nvPr/>
        </p:nvCxnSpPr>
        <p:spPr>
          <a:xfrm>
            <a:off x="5860372" y="1540172"/>
            <a:ext cx="0" cy="861770"/>
          </a:xfrm>
          <a:prstGeom prst="line">
            <a:avLst/>
          </a:prstGeom>
          <a:ln w="28575">
            <a:solidFill>
              <a:srgbClr val="F6A84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BEA1248A-F298-4256-86EC-910E04978CB7}"/>
              </a:ext>
            </a:extLst>
          </p:cNvPr>
          <p:cNvSpPr txBox="1"/>
          <p:nvPr/>
        </p:nvSpPr>
        <p:spPr>
          <a:xfrm>
            <a:off x="5339266" y="2918791"/>
            <a:ext cx="6819429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Важно: необходимо не только убедиться, что на собаке есть чип или клеймо, но </a:t>
            </a:r>
            <a:r>
              <a:rPr lang="ru-RU" b="1" u="sng" dirty="0"/>
              <a:t>и сверить их с данными</a:t>
            </a:r>
            <a:r>
              <a:rPr lang="ru-RU" dirty="0"/>
              <a:t>, указанными при регистрации.</a:t>
            </a:r>
          </a:p>
          <a:p>
            <a:r>
              <a:rPr lang="ru-RU" dirty="0">
                <a:solidFill>
                  <a:srgbClr val="000000"/>
                </a:solidFill>
                <a:latin typeface="Excentra Pro" panose="020B0002050400000003" pitchFamily="34" charset="-52"/>
              </a:rPr>
              <a:t>Если клеймо плохо читаемо, то надо указать в отчете какие знаки были читаемы</a:t>
            </a:r>
          </a:p>
          <a:p>
            <a:endParaRPr lang="ru-RU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r>
              <a:rPr lang="ru-RU" dirty="0">
                <a:solidFill>
                  <a:srgbClr val="000000"/>
                </a:solidFill>
                <a:latin typeface="Excentra Pro" panose="020B0002050400000003" pitchFamily="34" charset="-52"/>
              </a:rPr>
              <a:t>Допускается помощь ассистентов при проведении идентификации</a:t>
            </a:r>
          </a:p>
          <a:p>
            <a:endParaRPr lang="ru-RU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r>
              <a:rPr lang="ru-RU" dirty="0">
                <a:solidFill>
                  <a:srgbClr val="000000"/>
                </a:solidFill>
                <a:latin typeface="Excentra Pro" panose="020B0002050400000003" pitchFamily="34" charset="-52"/>
              </a:rPr>
              <a:t>Допускается показ клейма проводником, однако, судья должен четко прочитать его</a:t>
            </a:r>
          </a:p>
          <a:p>
            <a:endParaRPr lang="ru-RU" dirty="0">
              <a:solidFill>
                <a:srgbClr val="000000"/>
              </a:solidFill>
              <a:latin typeface="Excentra Pro" panose="020B0002050400000003" pitchFamily="34" charset="-52"/>
            </a:endParaRPr>
          </a:p>
          <a:p>
            <a:r>
              <a:rPr lang="ru-RU" dirty="0">
                <a:solidFill>
                  <a:srgbClr val="000000"/>
                </a:solidFill>
                <a:latin typeface="Excentra Pro" panose="020B0002050400000003" pitchFamily="34" charset="-52"/>
              </a:rPr>
              <a:t>После проверки необходимо дать возможность собаке успокоиться до того, как продолжить осмотр  </a:t>
            </a:r>
          </a:p>
        </p:txBody>
      </p:sp>
    </p:spTree>
    <p:extLst>
      <p:ext uri="{BB962C8B-B14F-4D97-AF65-F5344CB8AC3E}">
        <p14:creationId xmlns:p14="http://schemas.microsoft.com/office/powerpoint/2010/main" val="1666519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669193-CF5D-FD0B-E416-11B9E95F9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5AD8174-244E-88B8-98E4-2B404F19EDC0}"/>
              </a:ext>
            </a:extLst>
          </p:cNvPr>
          <p:cNvSpPr/>
          <p:nvPr/>
        </p:nvSpPr>
        <p:spPr>
          <a:xfrm>
            <a:off x="-163775" y="-104299"/>
            <a:ext cx="5172503" cy="7119248"/>
          </a:xfrm>
          <a:prstGeom prst="rect">
            <a:avLst/>
          </a:prstGeom>
          <a:solidFill>
            <a:srgbClr val="006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3FA2D8D-6B62-621F-C421-1FC5952D6A5D}"/>
              </a:ext>
            </a:extLst>
          </p:cNvPr>
          <p:cNvSpPr/>
          <p:nvPr/>
        </p:nvSpPr>
        <p:spPr>
          <a:xfrm>
            <a:off x="-407543" y="1697202"/>
            <a:ext cx="5420821" cy="1469079"/>
          </a:xfrm>
          <a:prstGeom prst="rect">
            <a:avLst/>
          </a:prstGeom>
          <a:solidFill>
            <a:srgbClr val="F6A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89B406D-ABBB-30F5-BB4A-DFB0CA877BC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407" y="259307"/>
            <a:ext cx="1146098" cy="1146411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81DCAD90-262F-61F8-06FF-9D3C96CA7B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653" y="213589"/>
            <a:ext cx="2548488" cy="1092209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D037DED-1D63-5E3B-6DA0-B27F33EBFB19}"/>
              </a:ext>
            </a:extLst>
          </p:cNvPr>
          <p:cNvSpPr/>
          <p:nvPr/>
        </p:nvSpPr>
        <p:spPr>
          <a:xfrm>
            <a:off x="133310" y="1760554"/>
            <a:ext cx="467435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>
                <a:solidFill>
                  <a:schemeClr val="bg1"/>
                </a:solidFill>
                <a:latin typeface="Excentra Pro Bold" panose="020B0002050400000003" pitchFamily="34" charset="-52"/>
              </a:rPr>
              <a:t>1 этап: Осмотр. </a:t>
            </a:r>
          </a:p>
          <a:p>
            <a:r>
              <a:rPr lang="ru-RU" sz="2600" dirty="0">
                <a:solidFill>
                  <a:schemeClr val="bg1"/>
                </a:solidFill>
                <a:latin typeface="Excentra Pro Bold" panose="020B0002050400000003" pitchFamily="34" charset="-52"/>
              </a:rPr>
              <a:t>Беседа с проводником</a:t>
            </a:r>
          </a:p>
        </p:txBody>
      </p:sp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32AB7FD8-425F-DA5C-3E94-949E24B27522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83592">
            <a:off x="2857502" y="5658814"/>
            <a:ext cx="440279" cy="42660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8B11F60-FA74-E02C-34CC-BB08A45C1FD8}"/>
              </a:ext>
            </a:extLst>
          </p:cNvPr>
          <p:cNvSpPr txBox="1"/>
          <p:nvPr/>
        </p:nvSpPr>
        <p:spPr>
          <a:xfrm>
            <a:off x="6471500" y="595657"/>
            <a:ext cx="5318093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ru-RU" sz="2400" dirty="0"/>
              <a:t>Собака во время беседы располагается около ноги проводника в свободном состоянии, на провисшем поводке. Собака может сидеть, лежать или стоять, менять свое положение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ru-RU" sz="2400" dirty="0"/>
              <a:t>Судья проводит краткую беседу с проводником, выясняя возраст собаки и условия ее содержания.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ru-RU" sz="2400" dirty="0"/>
              <a:t>Во время беседы собака имеет возможность расслабиться и успокоиться между процедурой идентификации и мануальным осмотром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271D3CC-DA86-8815-28A8-76A5AFF4810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71993">
            <a:off x="591974" y="3952844"/>
            <a:ext cx="440279" cy="426606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E09D68D-F0EE-D91C-0880-3AF01A298476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4641" y="759693"/>
            <a:ext cx="405669" cy="373291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27EAEE8-62F0-3BEA-4D99-A3EF9EBD6F20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2922" y="3082034"/>
            <a:ext cx="395795" cy="37329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C9D3039-E280-A515-BE0D-F3662D12EEAF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7279" y="4613488"/>
            <a:ext cx="405669" cy="373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852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163775" y="-104299"/>
            <a:ext cx="5172503" cy="7119248"/>
          </a:xfrm>
          <a:prstGeom prst="rect">
            <a:avLst/>
          </a:prstGeom>
          <a:solidFill>
            <a:srgbClr val="006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C5033AAD-C74C-FF29-EEDF-4BD3913608EC}"/>
              </a:ext>
            </a:extLst>
          </p:cNvPr>
          <p:cNvSpPr/>
          <p:nvPr/>
        </p:nvSpPr>
        <p:spPr>
          <a:xfrm>
            <a:off x="-407543" y="1697202"/>
            <a:ext cx="5420821" cy="1469079"/>
          </a:xfrm>
          <a:prstGeom prst="rect">
            <a:avLst/>
          </a:prstGeom>
          <a:solidFill>
            <a:srgbClr val="F6A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atin typeface="Excentra Pro" panose="020B0002050400000003" pitchFamily="34" charset="-52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407" y="259307"/>
            <a:ext cx="1146098" cy="114641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653" y="213589"/>
            <a:ext cx="2548488" cy="1092209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33311" y="1760554"/>
            <a:ext cx="389868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>
                <a:solidFill>
                  <a:schemeClr val="bg1"/>
                </a:solidFill>
                <a:latin typeface="Excentra Pro Bold" panose="020B0002050400000003" pitchFamily="34" charset="-52"/>
              </a:rPr>
              <a:t>1 этап: Осмотр. Мануальный осмотр</a:t>
            </a:r>
          </a:p>
        </p:txBody>
      </p:sp>
      <p:pic>
        <p:nvPicPr>
          <p:cNvPr id="37" name="Рисунок 36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71993">
            <a:off x="591974" y="3952844"/>
            <a:ext cx="440279" cy="426606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83592">
            <a:off x="2857502" y="5658814"/>
            <a:ext cx="440279" cy="42660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F899D5E-65DA-4792-2534-B37F9936DC05}"/>
              </a:ext>
            </a:extLst>
          </p:cNvPr>
          <p:cNvSpPr txBox="1"/>
          <p:nvPr/>
        </p:nvSpPr>
        <p:spPr>
          <a:xfrm>
            <a:off x="5987227" y="151179"/>
            <a:ext cx="6071462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b="1" dirty="0">
                <a:latin typeface="Excentra Pro" panose="020B0002050400000003" pitchFamily="34" charset="-52"/>
              </a:rPr>
              <a:t>Производятся с целью проверки реакции собаки на прикосновения постороннего человека и управляемости собаки проводником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>
                <a:latin typeface="Excentra Pro" panose="020B0002050400000003" pitchFamily="34" charset="-52"/>
              </a:rPr>
              <a:t>Процедура осмотра проходит вне группы помощников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>
                <a:latin typeface="Excentra Pro" panose="020B0002050400000003" pitchFamily="34" charset="-52"/>
              </a:rPr>
              <a:t>Осмотр проводится судьей самостоятельно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>
                <a:latin typeface="Excentra Pro" panose="020B0002050400000003" pitchFamily="34" charset="-52"/>
              </a:rPr>
              <a:t>Проводник </a:t>
            </a:r>
            <a:r>
              <a:rPr lang="ru-RU" sz="2400" b="1" u="sng" dirty="0">
                <a:latin typeface="Excentra Pro" panose="020B0002050400000003" pitchFamily="34" charset="-52"/>
              </a:rPr>
              <a:t>не должен </a:t>
            </a:r>
            <a:r>
              <a:rPr lang="ru-RU" sz="2400" dirty="0">
                <a:latin typeface="Excentra Pro" panose="020B0002050400000003" pitchFamily="34" charset="-52"/>
              </a:rPr>
              <a:t>плотно фиксировать собаку при осмотре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>
                <a:latin typeface="Excentra Pro" panose="020B0002050400000003" pitchFamily="34" charset="-52"/>
              </a:rPr>
              <a:t>Проводник может слегка придержать голову собаки при осмотре семенников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>
                <a:latin typeface="Excentra Pro" panose="020B0002050400000003" pitchFamily="34" charset="-52"/>
              </a:rPr>
              <a:t>Осмотр должен включать себя легкие прикосновения к голове и корпусу собаки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>
                <a:latin typeface="Excentra Pro" panose="020B0002050400000003" pitchFamily="34" charset="-52"/>
              </a:rPr>
              <a:t>Нет необходимости трогать собаку за конечности или хвост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338DBA9-8E90-8271-2668-50D1CE6AA384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4090" y="834535"/>
            <a:ext cx="326295" cy="30025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D73D9DA-574B-10B9-D8EB-B6C89A4EEAFC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5837" y="2056704"/>
            <a:ext cx="326295" cy="300252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F39EF72-2DCA-F355-7FF6-0023421AD216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5919" y="2765835"/>
            <a:ext cx="326295" cy="30025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C3EE9D4-2F83-E265-D771-7D5D8B33746E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3112" y="3428999"/>
            <a:ext cx="326295" cy="300252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9AEFB800-17C9-8534-944F-4F167CD0A1EB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3112" y="4350919"/>
            <a:ext cx="326295" cy="300252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E3B90FA0-FB37-8EB1-CB78-D2641D9EFC7F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6351" y="5272839"/>
            <a:ext cx="326295" cy="300252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F943BFB8-FE35-9AC2-1FE4-A57146C40DE6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0163" y="6044633"/>
            <a:ext cx="326295" cy="300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8138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9820</TotalTime>
  <Words>1684</Words>
  <Application>Microsoft Office PowerPoint</Application>
  <PresentationFormat>Широкоэкранный</PresentationFormat>
  <Paragraphs>205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2" baseType="lpstr">
      <vt:lpstr>Arial</vt:lpstr>
      <vt:lpstr>Calibri</vt:lpstr>
      <vt:lpstr>Calibri Light</vt:lpstr>
      <vt:lpstr>Excentra Pro</vt:lpstr>
      <vt:lpstr>Excentra Pro Bold</vt:lpstr>
      <vt:lpstr>Helvetica Neue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Агафонова Юлия Олеговна</dc:creator>
  <cp:lastModifiedBy>Баранова Инна Владимировна</cp:lastModifiedBy>
  <cp:revision>146</cp:revision>
  <dcterms:created xsi:type="dcterms:W3CDTF">2023-03-30T11:23:19Z</dcterms:created>
  <dcterms:modified xsi:type="dcterms:W3CDTF">2025-02-13T12:05:06Z</dcterms:modified>
</cp:coreProperties>
</file>