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8" r:id="rId5"/>
    <p:sldId id="263" r:id="rId6"/>
    <p:sldId id="264" r:id="rId7"/>
    <p:sldId id="257" r:id="rId8"/>
    <p:sldId id="259" r:id="rId9"/>
    <p:sldId id="265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4B"/>
    <a:srgbClr val="F9F5E7"/>
    <a:srgbClr val="C68945"/>
    <a:srgbClr val="64D2B3"/>
    <a:srgbClr val="91CBBD"/>
    <a:srgbClr val="F4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9" autoAdjust="0"/>
    <p:restoredTop sz="94660"/>
  </p:normalViewPr>
  <p:slideViewPr>
    <p:cSldViewPr snapToGrid="0">
      <p:cViewPr varScale="1">
        <p:scale>
          <a:sx n="83" d="100"/>
          <a:sy n="83" d="100"/>
        </p:scale>
        <p:origin x="89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C87676-C1E4-48DF-8DA5-8E12A66195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E6AC1E-2AD5-4962-A135-804EDAD0D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FF86A1-0CBB-492A-AC7D-19972F5DE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3FD149-9910-44B7-A167-5512CF5BA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EC35C5-3F14-488E-88E2-4B1CF7793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9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BE0792-700D-4D8B-98F4-D2B38FA7D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E770F2-A1EA-420A-963B-8725B909D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608E39-C8C7-4884-AB77-AA9A60BB1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0805D0-0321-4EBB-861B-F223D6AEC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02B06-0459-40EB-9AEC-7F015B10E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07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09C909-2B0A-4917-A7C1-8CE3D4068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B5779E-43E4-4B46-AC4A-85E0149DD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15ED6F-DF1C-4D11-90CE-FC8D8242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2251DF-D4B4-4BF7-A164-091CF7834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D43A7E-1549-4B29-9092-8C2BF488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9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ED3AB4-31EE-4529-BBE0-08053993C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99E28C-9B04-4383-AABD-3598C1354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9EC6B4-6113-4C4B-A807-6750550E8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F70E5B-0A80-41FF-8CD7-8BBB32AF5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C7A53C-90EC-4171-97AB-24BC2689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76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34C6E4-D554-491F-B571-22D15E094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A457C0-E5CD-4D71-906D-C9098D0E6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B0008B-C472-49E7-B89C-C833B559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4D37D9-C549-4F7C-B709-88DECAFEB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29008C-6D76-4CAF-B683-6E053861D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0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BB58A-B22B-4CF0-8218-695432B92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849756-1451-411F-A915-A7A722401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76512C-EEDD-4D58-A1F4-B9880BDB2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AE71BB-9CCE-4777-8D74-952AA047D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C4ECAB-B2F4-445F-99C1-15BA93E7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CD0AA3-DA07-4407-99FA-2AC1270E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3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CEA35-3620-4F94-9D70-8ABF62F9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77B2D5-531F-4457-9147-48F1B0DF0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21D33D-277C-47D8-B8C3-F021CEF3B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E85C3FB-B747-460F-A0D3-82402C54E0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E9CAF1-958B-4BDB-A043-DD51EB8AC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44DBB27-3BB0-468F-9A75-8F6AA2021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737E16-866B-4DB2-BE07-2DE3306BC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DA376E9-BED2-4D32-9BA9-3F188222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53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A2F50-9179-4B62-9D30-291415349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CFAAE5E-B205-4E54-B484-28CD66B71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5A357D-CB4D-43D0-BEA1-8FB1D864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2E632A-CD98-4D0A-97C6-85D62C74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CB1510D-718F-479D-8781-B540D523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FDF0101-33E8-421A-9D87-C4DE65EE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41CEED-48EA-4600-9CC9-2304F3EC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2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00304A-EE2A-49B4-98C0-1ECE9353A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278676-85EE-4A08-8E01-35EB550FD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768C671-53C2-4215-A646-1EF68FDED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A5D63F-BC3F-4781-9FB0-B2AD13825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1AF407-727F-4F1B-9CE4-9330812B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05815E-CCD7-43DD-9E17-962E32A0D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93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1C739-CF8C-4575-8240-1789F62AA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CB3F52-A5B8-46E1-BB21-E8B321A2D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7C4864-3977-4E48-8A8F-50A0BCA87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CF2E81-BE36-4D23-926A-000CBB432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6901AC-1E13-4B8C-B605-304410391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AB2042-83BC-47D7-B453-F7D951C74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73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8572C-6E4E-4A02-B974-F6A42E531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D5A8BA-FC96-4E52-AD74-A34DCD88B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E088F0-2A54-4563-8B20-E887B35A35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3DF5B-4C6C-42AA-B828-AC9A6230C069}" type="datetimeFigureOut">
              <a:rPr lang="ru-RU" smtClean="0"/>
              <a:t>04.02.2025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BD9939-FE41-4971-AC43-E248A443A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73D41C-E71A-494B-B923-0A7FDDC90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0CF4-F061-4CB1-AFE8-5DC106CA13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26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hyperlink" Target="mailto:sport@rkf.org.r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lp.rkf.online/ru/knowledge_base/preview/1569/file/61b7d89c630552c8baef2ae00855027a656175c2/format/pdf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.rkf.online/cat/401/art/459/ofis-rkf-adres-rezhim-raboty-kak-dobratsia" TargetMode="External"/><Relationship Id="rId13" Type="http://schemas.openxmlformats.org/officeDocument/2006/relationships/image" Target="../media/image7.png"/><Relationship Id="rId3" Type="http://schemas.openxmlformats.org/officeDocument/2006/relationships/hyperlink" Target="https://help.rkf.online/ru/knowledge_base/download/1569/file/fcea1b7e0b95312a48db2ef275df2185176ef452" TargetMode="External"/><Relationship Id="rId7" Type="http://schemas.openxmlformats.org/officeDocument/2006/relationships/image" Target="../media/image23.png"/><Relationship Id="rId12" Type="http://schemas.openxmlformats.org/officeDocument/2006/relationships/image" Target="../media/image27.png"/><Relationship Id="rId2" Type="http://schemas.openxmlformats.org/officeDocument/2006/relationships/image" Target="../media/image20.t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6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hyperlink" Target="mailto:sport@rkf.org.ru" TargetMode="External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hyperlink" Target="mailto:sport@rkf.org.ru" TargetMode="External"/><Relationship Id="rId7" Type="http://schemas.openxmlformats.org/officeDocument/2006/relationships/image" Target="../media/image30.png"/><Relationship Id="rId2" Type="http://schemas.openxmlformats.org/officeDocument/2006/relationships/hyperlink" Target="https://info.rkf.online/cat/725/art/1569/blanki-dokumentov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7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38C4D-6665-42E6-92C2-6E88D116F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7563" y="2537151"/>
            <a:ext cx="9144000" cy="2830801"/>
          </a:xfrm>
        </p:spPr>
        <p:txBody>
          <a:bodyPr>
            <a:noAutofit/>
          </a:bodyPr>
          <a:lstStyle/>
          <a:p>
            <a:pPr algn="l"/>
            <a:r>
              <a:rPr lang="ru-RU" sz="4800" dirty="0">
                <a:latin typeface="Excentra Pro" panose="020B0002050400000003" pitchFamily="34" charset="-52"/>
              </a:rPr>
              <a:t>ПРАВИЛА ВЫДАЧИ </a:t>
            </a:r>
            <a:r>
              <a:rPr lang="en-US" sz="4800" dirty="0" smtClean="0">
                <a:latin typeface="Excentra Pro" panose="020B0002050400000003" pitchFamily="34" charset="-52"/>
              </a:rPr>
              <a:t/>
            </a:r>
            <a:br>
              <a:rPr lang="en-US" sz="4800" dirty="0" smtClean="0">
                <a:latin typeface="Excentra Pro" panose="020B0002050400000003" pitchFamily="34" charset="-52"/>
              </a:rPr>
            </a:br>
            <a:r>
              <a:rPr lang="ru-RU" sz="4800" dirty="0" smtClean="0">
                <a:latin typeface="Excentra Pro" panose="020B0002050400000003" pitchFamily="34" charset="-52"/>
              </a:rPr>
              <a:t>И </a:t>
            </a:r>
            <a:r>
              <a:rPr lang="ru-RU" sz="4800" dirty="0">
                <a:latin typeface="Excentra Pro" panose="020B0002050400000003" pitchFamily="34" charset="-52"/>
              </a:rPr>
              <a:t>ИСПОЛЬЗОВАНИЯ КВАЛИФИКАЦИОННЫХ </a:t>
            </a:r>
            <a:r>
              <a:rPr lang="en-US" sz="4800" dirty="0" smtClean="0">
                <a:latin typeface="Excentra Pro" panose="020B0002050400000003" pitchFamily="34" charset="-52"/>
              </a:rPr>
              <a:t/>
            </a:r>
            <a:br>
              <a:rPr lang="en-US" sz="4800" dirty="0" smtClean="0">
                <a:latin typeface="Excentra Pro" panose="020B0002050400000003" pitchFamily="34" charset="-52"/>
              </a:rPr>
            </a:br>
            <a:r>
              <a:rPr lang="ru-RU" sz="4800" dirty="0" smtClean="0">
                <a:latin typeface="Excentra Pro" panose="020B0002050400000003" pitchFamily="34" charset="-52"/>
              </a:rPr>
              <a:t>КНИЖЕК</a:t>
            </a:r>
            <a:endParaRPr lang="ru-RU" sz="4800" dirty="0">
              <a:latin typeface="Excentra Pro" panose="020B0002050400000003" pitchFamily="34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5400000">
            <a:off x="207573" y="3225093"/>
            <a:ext cx="3820156" cy="11317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797" y="1240807"/>
            <a:ext cx="2430176" cy="97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72921" y="0"/>
            <a:ext cx="12417321" cy="448589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72921" y="4602479"/>
            <a:ext cx="12417321" cy="2362359"/>
          </a:xfrm>
          <a:prstGeom prst="rect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D6F796-50BA-4B25-8682-BB484970F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701" y="2334624"/>
            <a:ext cx="10642598" cy="20859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000" dirty="0">
                <a:solidFill>
                  <a:schemeClr val="bg1"/>
                </a:solidFill>
                <a:latin typeface="Excentra Pro" panose="020B0002050400000003" pitchFamily="34" charset="-52"/>
              </a:rPr>
              <a:t>Кинологические организации должны вести </a:t>
            </a:r>
            <a:r>
              <a:rPr lang="ru-RU" sz="20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Excentra Pro" panose="020B0002050400000003" pitchFamily="34" charset="-52"/>
              </a:rPr>
            </a:br>
            <a:r>
              <a:rPr lang="ru-RU" sz="2000" dirty="0" smtClean="0">
                <a:solidFill>
                  <a:srgbClr val="64D2B3"/>
                </a:solidFill>
                <a:latin typeface="Excentra Pro Italic " panose="020B0002050400000003" pitchFamily="34" charset="-52"/>
              </a:rPr>
              <a:t>реестр </a:t>
            </a:r>
            <a:r>
              <a:rPr lang="ru-RU" sz="2000" dirty="0">
                <a:solidFill>
                  <a:srgbClr val="64D2B3"/>
                </a:solidFill>
                <a:latin typeface="Excentra Pro Italic " panose="020B0002050400000003" pitchFamily="34" charset="-52"/>
              </a:rPr>
              <a:t>выданных квалификационных книжек</a:t>
            </a:r>
            <a:r>
              <a:rPr lang="ru-RU" sz="2000" dirty="0">
                <a:solidFill>
                  <a:schemeClr val="bg1"/>
                </a:solidFill>
                <a:latin typeface="Excentra Pro" panose="020B0002050400000003" pitchFamily="34" charset="-52"/>
              </a:rPr>
              <a:t>, содержащий сведения о собаках, которым эти книжки были выданы. Реестр выданных квалификационных книжек необходимо сдавать в Департамент РКФ по дрессировке </a:t>
            </a:r>
            <a:r>
              <a:rPr lang="ru-RU" sz="20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и </a:t>
            </a:r>
            <a:r>
              <a:rPr lang="ru-RU" sz="2000" dirty="0">
                <a:solidFill>
                  <a:schemeClr val="bg1"/>
                </a:solidFill>
                <a:latin typeface="Excentra Pro" panose="020B0002050400000003" pitchFamily="34" charset="-52"/>
              </a:rPr>
              <a:t>испытаниям рабочих качеств собак </a:t>
            </a:r>
            <a:r>
              <a:rPr lang="ru-RU" sz="2000" b="1" dirty="0" smtClean="0">
                <a:solidFill>
                  <a:srgbClr val="C68945"/>
                </a:solidFill>
                <a:latin typeface="Excentra Pro Bold" panose="020B0002050400000003" pitchFamily="34" charset="-52"/>
              </a:rPr>
              <a:t>НЕ РЕЖЕ ОДНОГО РАЗА В ГОД</a:t>
            </a:r>
            <a:endParaRPr lang="ru-RU" sz="2000" b="1" dirty="0">
              <a:solidFill>
                <a:srgbClr val="C68945"/>
              </a:solidFill>
              <a:latin typeface="Excentra Pro Bold" panose="020B0002050400000003" pitchFamily="34" charset="-52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5BD6F796-50BA-4B25-8682-BB484970F48D}"/>
              </a:ext>
            </a:extLst>
          </p:cNvPr>
          <p:cNvSpPr txBox="1">
            <a:spLocks/>
          </p:cNvSpPr>
          <p:nvPr/>
        </p:nvSpPr>
        <p:spPr>
          <a:xfrm>
            <a:off x="593337" y="5056570"/>
            <a:ext cx="5880099" cy="10699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3" indent="-228603" algn="l" defTabSz="914411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8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14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20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26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32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37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43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48" indent="-228603" algn="l" defTabSz="91441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ru-RU" sz="24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СДАЧА РЕЕСТРА ПРОИЗВОДИТСЯ </a:t>
            </a:r>
            <a:br>
              <a:rPr lang="ru-RU" sz="2400" dirty="0" smtClean="0">
                <a:solidFill>
                  <a:schemeClr val="bg1"/>
                </a:solidFill>
                <a:latin typeface="Excentra Pro" panose="020B0002050400000003" pitchFamily="34" charset="-52"/>
              </a:rPr>
            </a:br>
            <a:r>
              <a:rPr lang="ru-RU" sz="24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В ЭЛЕКТРОННОМ ВИДЕ НА ПОЧТУ </a:t>
            </a:r>
            <a:br>
              <a:rPr lang="ru-RU" sz="2400" dirty="0" smtClean="0">
                <a:solidFill>
                  <a:schemeClr val="bg1"/>
                </a:solidFill>
                <a:latin typeface="Excentra Pro" panose="020B0002050400000003" pitchFamily="34" charset="-52"/>
              </a:rPr>
            </a:br>
            <a:endParaRPr lang="ru-RU" sz="2400" dirty="0">
              <a:solidFill>
                <a:schemeClr val="bg1"/>
              </a:solidFill>
              <a:latin typeface="Excentra Pro" panose="020B0002050400000003" pitchFamily="34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83442" y="5191421"/>
            <a:ext cx="2922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Excentra Pro" panose="020B0002050400000003" pitchFamily="34" charset="-52"/>
              </a:rPr>
              <a:t>sport@rkf.org.ru</a:t>
            </a:r>
          </a:p>
        </p:txBody>
      </p:sp>
      <p:sp>
        <p:nvSpPr>
          <p:cNvPr id="8" name="Прямоугольник 7">
            <a:hlinkClick r:id="rId2"/>
          </p:cNvPr>
          <p:cNvSpPr/>
          <p:nvPr/>
        </p:nvSpPr>
        <p:spPr>
          <a:xfrm>
            <a:off x="7698331" y="5192811"/>
            <a:ext cx="3907706" cy="703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300" y="5232061"/>
            <a:ext cx="664460" cy="66446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155" y="642046"/>
            <a:ext cx="1333690" cy="136963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37" y="555026"/>
            <a:ext cx="1276103" cy="510686"/>
          </a:xfrm>
          <a:prstGeom prst="rect">
            <a:avLst/>
          </a:prstGeom>
        </p:spPr>
      </p:pic>
      <p:sp>
        <p:nvSpPr>
          <p:cNvPr id="12" name="Прямоугольник 11">
            <a:hlinkClick r:id="rId6"/>
          </p:cNvPr>
          <p:cNvSpPr/>
          <p:nvPr/>
        </p:nvSpPr>
        <p:spPr>
          <a:xfrm>
            <a:off x="1053691" y="2653726"/>
            <a:ext cx="5709154" cy="3131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1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275" y="659275"/>
            <a:ext cx="5539451" cy="553945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8788" y="1250066"/>
            <a:ext cx="1724627" cy="1724627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48788" y="3955264"/>
            <a:ext cx="1724627" cy="1724627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009191" y="1250066"/>
            <a:ext cx="1724627" cy="1724627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09191" y="3955264"/>
            <a:ext cx="1724627" cy="1724627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980481" y="1250066"/>
            <a:ext cx="24252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Excentra Pro" panose="020B0002050400000003" pitchFamily="34" charset="-52"/>
              </a:rPr>
              <a:t>Квалификационные книжки выдаются бесплатно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40884" y="1238491"/>
            <a:ext cx="36672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Excentra Pro" panose="020B0002050400000003" pitchFamily="34" charset="-52"/>
              </a:rPr>
              <a:t>Книжки выдаются только на собак, владельцы которых планируют продолжать спортивную карьеру. </a:t>
            </a:r>
            <a:r>
              <a:rPr lang="ru-RU" sz="1600" dirty="0" smtClean="0">
                <a:latin typeface="Excentra Pro" panose="020B0002050400000003" pitchFamily="34" charset="-52"/>
              </a:rPr>
              <a:t/>
            </a:r>
            <a:br>
              <a:rPr lang="ru-RU" sz="1600" dirty="0" smtClean="0">
                <a:latin typeface="Excentra Pro" panose="020B0002050400000003" pitchFamily="34" charset="-52"/>
              </a:rPr>
            </a:br>
            <a:r>
              <a:rPr lang="ru-RU" sz="1600" dirty="0" smtClean="0">
                <a:latin typeface="Excentra Pro" panose="020B0002050400000003" pitchFamily="34" charset="-52"/>
              </a:rPr>
              <a:t>Если </a:t>
            </a:r>
            <a:r>
              <a:rPr lang="ru-RU" sz="1600" dirty="0">
                <a:latin typeface="Excentra Pro" panose="020B0002050400000003" pitchFamily="34" charset="-52"/>
              </a:rPr>
              <a:t>собака сдает </a:t>
            </a:r>
            <a:r>
              <a:rPr lang="ru-RU" sz="1600" dirty="0" smtClean="0">
                <a:latin typeface="Excentra Pro" panose="020B0002050400000003" pitchFamily="34" charset="-52"/>
              </a:rPr>
              <a:t>тест/испытания </a:t>
            </a:r>
            <a:r>
              <a:rPr lang="ru-RU" sz="1600" dirty="0" err="1">
                <a:latin typeface="Excentra Pro" panose="020B0002050400000003" pitchFamily="34" charset="-52"/>
              </a:rPr>
              <a:t>единоразово</a:t>
            </a:r>
            <a:r>
              <a:rPr lang="ru-RU" sz="1600" dirty="0">
                <a:latin typeface="Excentra Pro" panose="020B0002050400000003" pitchFamily="34" charset="-52"/>
              </a:rPr>
              <a:t>, выдавать квалификационную книжку </a:t>
            </a:r>
            <a:r>
              <a:rPr lang="ru-RU" sz="1600" dirty="0" smtClean="0">
                <a:latin typeface="Excentra Pro" panose="020B0002050400000003" pitchFamily="34" charset="-52"/>
              </a:rPr>
              <a:t/>
            </a:r>
            <a:br>
              <a:rPr lang="ru-RU" sz="1600" dirty="0" smtClean="0">
                <a:latin typeface="Excentra Pro" panose="020B0002050400000003" pitchFamily="34" charset="-52"/>
              </a:rPr>
            </a:br>
            <a:r>
              <a:rPr lang="ru-RU" sz="1600" dirty="0" smtClean="0">
                <a:latin typeface="Excentra Pro" panose="020B0002050400000003" pitchFamily="34" charset="-52"/>
              </a:rPr>
              <a:t>не </a:t>
            </a:r>
            <a:r>
              <a:rPr lang="ru-RU" sz="1600" dirty="0">
                <a:latin typeface="Excentra Pro" panose="020B0002050400000003" pitchFamily="34" charset="-52"/>
              </a:rPr>
              <a:t>нужно.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80481" y="3955264"/>
            <a:ext cx="29216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Excentra Pro" panose="020B0002050400000003" pitchFamily="34" charset="-52"/>
              </a:rPr>
              <a:t>Книжка хранится у </a:t>
            </a:r>
            <a:r>
              <a:rPr lang="ru-RU" sz="1600" dirty="0" smtClean="0">
                <a:latin typeface="Excentra Pro" panose="020B0002050400000003" pitchFamily="34" charset="-52"/>
              </a:rPr>
              <a:t>владельца/проводника </a:t>
            </a:r>
            <a:r>
              <a:rPr lang="ru-RU" sz="1600" dirty="0">
                <a:latin typeface="Excentra Pro" panose="020B0002050400000003" pitchFamily="34" charset="-52"/>
              </a:rPr>
              <a:t>собаки и предоставляется им организатору при регистрации на мероприятие.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840884" y="3955264"/>
            <a:ext cx="32274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Excentra Pro" panose="020B0002050400000003" pitchFamily="34" charset="-52"/>
              </a:rPr>
              <a:t>Владельцу/проводнику собаки </a:t>
            </a:r>
            <a:r>
              <a:rPr lang="ru-RU" sz="1600" dirty="0">
                <a:solidFill>
                  <a:schemeClr val="accent2"/>
                </a:solidFill>
                <a:latin typeface="Excentra Pro" panose="020B0002050400000003" pitchFamily="34" charset="-52"/>
              </a:rPr>
              <a:t>рекомендуется</a:t>
            </a:r>
            <a:r>
              <a:rPr lang="ru-RU" sz="1600" dirty="0">
                <a:latin typeface="Excentra Pro" panose="020B0002050400000003" pitchFamily="34" charset="-52"/>
              </a:rPr>
              <a:t> </a:t>
            </a:r>
            <a:r>
              <a:rPr lang="ru-RU" sz="1600" dirty="0">
                <a:solidFill>
                  <a:schemeClr val="accent2"/>
                </a:solidFill>
                <a:latin typeface="Excentra Pro" panose="020B0002050400000003" pitchFamily="34" charset="-52"/>
              </a:rPr>
              <a:t>иметь электронную копию книжки </a:t>
            </a:r>
            <a:r>
              <a:rPr lang="ru-RU" sz="1600" dirty="0">
                <a:latin typeface="Excentra Pro" panose="020B0002050400000003" pitchFamily="34" charset="-52"/>
              </a:rPr>
              <a:t>с внесенными записями для восстановления данных при утере книжки.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522" y="1462977"/>
            <a:ext cx="1189525" cy="121926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993" y="4251897"/>
            <a:ext cx="1301546" cy="1131359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766" y="1561358"/>
            <a:ext cx="1274116" cy="103941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492" y="4178315"/>
            <a:ext cx="956547" cy="125574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39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54096" y="-208344"/>
            <a:ext cx="4884517" cy="7222602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4A13C7-5B65-4872-984B-D2A8354B3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5572" y="1733130"/>
            <a:ext cx="3196927" cy="75126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На первой странице книжки обязательно должна быть внесена </a:t>
            </a:r>
            <a:r>
              <a:rPr lang="ru-RU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вся </a:t>
            </a: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информация о собаке. Незаполненные книжки </a:t>
            </a:r>
            <a:r>
              <a:rPr lang="ru-RU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к </a:t>
            </a: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рассмотрению </a:t>
            </a:r>
            <a:r>
              <a:rPr lang="en-US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/>
            </a:r>
            <a:br>
              <a:rPr lang="en-US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</a:br>
            <a:r>
              <a:rPr lang="ru-RU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и </a:t>
            </a: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заполнению организатором не принимаются. 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bg1"/>
              </a:solidFill>
              <a:latin typeface="Excentra Pro" panose="020B0002050400000003" pitchFamily="34" charset="-52"/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latin typeface="Excentra Pro" panose="020B0002050400000003" pitchFamily="34" charset="-52"/>
            </a:endParaRPr>
          </a:p>
          <a:p>
            <a:pPr marL="0" indent="0">
              <a:buNone/>
            </a:pPr>
            <a:endParaRPr lang="ru-RU" sz="1600" dirty="0">
              <a:solidFill>
                <a:schemeClr val="bg1"/>
              </a:solidFill>
              <a:latin typeface="Excentra Pro" panose="020B0002050400000003" pitchFamily="34" charset="-52"/>
            </a:endParaRP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Кинологическая организация, выдавшая книжку, ставит свою печать на первой </a:t>
            </a:r>
            <a:r>
              <a:rPr lang="ru-RU" sz="1600" dirty="0" smtClean="0">
                <a:solidFill>
                  <a:schemeClr val="bg1"/>
                </a:solidFill>
                <a:latin typeface="Excentra Pro" panose="020B0002050400000003" pitchFamily="34" charset="-52"/>
              </a:rPr>
              <a:t>странице.</a:t>
            </a:r>
            <a:endParaRPr lang="ru-RU" sz="1600" dirty="0">
              <a:solidFill>
                <a:schemeClr val="bg1"/>
              </a:solidFill>
              <a:latin typeface="Excentra Pro" panose="020B0002050400000003" pitchFamily="34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DFCF6B5-F63B-45A9-B2C2-EA2E7A4266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22"/>
          <a:stretch/>
        </p:blipFill>
        <p:spPr>
          <a:xfrm>
            <a:off x="581053" y="960013"/>
            <a:ext cx="6386906" cy="4400389"/>
          </a:xfrm>
          <a:prstGeom prst="rect">
            <a:avLst/>
          </a:prstGeom>
          <a:ln>
            <a:solidFill>
              <a:srgbClr val="00664B"/>
            </a:solidFill>
          </a:ln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39D1FBA-738F-4526-9567-4A463FD07CCF}"/>
              </a:ext>
            </a:extLst>
          </p:cNvPr>
          <p:cNvSpPr/>
          <p:nvPr/>
        </p:nvSpPr>
        <p:spPr>
          <a:xfrm>
            <a:off x="474106" y="5795774"/>
            <a:ext cx="4910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Excentra Pro" panose="020B0002050400000003" pitchFamily="34" charset="-52"/>
              </a:rPr>
              <a:t>* Стандартная квалификационная книжка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046" y="3520694"/>
            <a:ext cx="795289" cy="79771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046" y="833120"/>
            <a:ext cx="746100" cy="7461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9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8891" y="1230194"/>
            <a:ext cx="234950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Excentra Pro" panose="020B0002050400000003" pitchFamily="34" charset="-52"/>
              </a:rPr>
              <a:t>B квалификационную книжку вносятся результаты </a:t>
            </a:r>
            <a:r>
              <a:rPr lang="ru-RU" sz="1600" dirty="0">
                <a:solidFill>
                  <a:srgbClr val="C68945"/>
                </a:solidFill>
                <a:latin typeface="Excentra Pro" panose="020B0002050400000003" pitchFamily="34" charset="-52"/>
              </a:rPr>
              <a:t>только с официальных мероприятий РКФ</a:t>
            </a:r>
            <a:r>
              <a:rPr lang="ru-RU" sz="1600" dirty="0">
                <a:latin typeface="Excentra Pro" panose="020B0002050400000003" pitchFamily="34" charset="-52"/>
              </a:rPr>
              <a:t>. Внесение результатов мероприятий, проходящих вне системы РКФ (мероприятий альтернативных кинологических организаций, неофициальных стартов и т.п</a:t>
            </a:r>
            <a:r>
              <a:rPr lang="ru-RU" sz="1600" dirty="0" smtClean="0">
                <a:latin typeface="Excentra Pro" panose="020B0002050400000003" pitchFamily="34" charset="-52"/>
              </a:rPr>
              <a:t>.), </a:t>
            </a:r>
            <a:r>
              <a:rPr lang="ru-RU" sz="1600" dirty="0">
                <a:latin typeface="Excentra Pro" panose="020B0002050400000003" pitchFamily="34" charset="-52"/>
              </a:rPr>
              <a:t>не допускается.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59730" y="1476415"/>
            <a:ext cx="2323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Excentra Pro" panose="020B0002050400000003" pitchFamily="34" charset="-52"/>
              </a:rPr>
              <a:t>Результаты собаки по дисциплинам «</a:t>
            </a:r>
            <a:r>
              <a:rPr lang="ru-RU" sz="1600" dirty="0" err="1">
                <a:latin typeface="Excentra Pro" panose="020B0002050400000003" pitchFamily="34" charset="-52"/>
              </a:rPr>
              <a:t>аджилити</a:t>
            </a:r>
            <a:r>
              <a:rPr lang="ru-RU" sz="1600" dirty="0">
                <a:latin typeface="Excentra Pro" panose="020B0002050400000003" pitchFamily="34" charset="-52"/>
              </a:rPr>
              <a:t>», «бега борзых», «</a:t>
            </a:r>
            <a:r>
              <a:rPr lang="ru-RU" sz="1600" dirty="0" err="1">
                <a:latin typeface="Excentra Pro" panose="020B0002050400000003" pitchFamily="34" charset="-52"/>
              </a:rPr>
              <a:t>курсинг</a:t>
            </a:r>
            <a:r>
              <a:rPr lang="ru-RU" sz="1600" dirty="0">
                <a:latin typeface="Excentra Pro" panose="020B0002050400000003" pitchFamily="34" charset="-52"/>
              </a:rPr>
              <a:t> борзых», «бега за механической приманкой» записываются в </a:t>
            </a:r>
            <a:r>
              <a:rPr lang="ru-RU" sz="1600" dirty="0" smtClean="0">
                <a:latin typeface="Excentra Pro" panose="020B0002050400000003" pitchFamily="34" charset="-52"/>
              </a:rPr>
              <a:t>специализированные </a:t>
            </a:r>
            <a:r>
              <a:rPr lang="ru-RU" sz="1600" dirty="0">
                <a:latin typeface="Excentra Pro" panose="020B0002050400000003" pitchFamily="34" charset="-52"/>
              </a:rPr>
              <a:t>виды книжек, результаты по остальным дисциплинам записываются в общий тип книжки.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51858" y="1722637"/>
            <a:ext cx="224161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Excentra Pro" panose="020B0002050400000003" pitchFamily="34" charset="-52"/>
              </a:rPr>
              <a:t>Внесение результатов мероприятий в книжку возможно только лицом, уполномоченным организатором. Внесение результатов мероприятия самим участником или другими лицами недопустимо.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607074" y="2338189"/>
            <a:ext cx="176051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Excentra Pro" panose="020B0002050400000003" pitchFamily="34" charset="-52"/>
              </a:rPr>
              <a:t>Результаты мероприятий заверяются подписью судьи (допускается использование факсимиле).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87359" y="879364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222126" y="879364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39501" y="5616181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513430" y="5616181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387359" y="5616181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9222126" y="5616181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513429" y="879364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39499" y="879364"/>
            <a:ext cx="2369917" cy="52929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457" y="614301"/>
            <a:ext cx="508000" cy="50800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898" y="614301"/>
            <a:ext cx="508000" cy="508000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317" y="614301"/>
            <a:ext cx="508000" cy="508000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333" y="614301"/>
            <a:ext cx="508000" cy="50800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7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7159" y="462988"/>
            <a:ext cx="5127585" cy="1301158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26154" y="462988"/>
            <a:ext cx="5127585" cy="1301158"/>
          </a:xfrm>
          <a:prstGeom prst="rect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8FF66-B167-4A25-AA4A-4CBC012AA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264" y="637949"/>
            <a:ext cx="5047211" cy="2375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Результаты тестирований (тестирование поведения собак, тестирование на наличие пастушьего инстинкта и т.п.) заносятся на последнюю страницу книжки</a:t>
            </a:r>
          </a:p>
          <a:p>
            <a:pPr algn="ctr"/>
            <a:endParaRPr lang="ru-RU" sz="1600" dirty="0">
              <a:solidFill>
                <a:schemeClr val="bg1"/>
              </a:solidFill>
              <a:latin typeface="Excentra Pro" panose="020B0002050400000003" pitchFamily="34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31AED00-7C3A-4A6B-B4F2-F66412433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84" y="2352421"/>
            <a:ext cx="5564735" cy="3894421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25415EA-9776-4D3A-8019-5740EC97A14A}"/>
              </a:ext>
            </a:extLst>
          </p:cNvPr>
          <p:cNvSpPr/>
          <p:nvPr/>
        </p:nvSpPr>
        <p:spPr>
          <a:xfrm>
            <a:off x="6779314" y="721180"/>
            <a:ext cx="4021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Excentra Pro" panose="020B0002050400000003" pitchFamily="34" charset="-52"/>
              </a:rPr>
              <a:t>Дисквалификации собаки на мероприятиях заносятся в специальный раздел книжки.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94D9AA1-306D-4FFE-8B39-090D59FAC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963" y="2416279"/>
            <a:ext cx="5556402" cy="3896639"/>
          </a:xfrm>
          <a:prstGeom prst="rect">
            <a:avLst/>
          </a:prstGeom>
        </p:spPr>
      </p:pic>
      <p:sp>
        <p:nvSpPr>
          <p:cNvPr id="5" name="Стрелка вниз 4"/>
          <p:cNvSpPr/>
          <p:nvPr/>
        </p:nvSpPr>
        <p:spPr>
          <a:xfrm>
            <a:off x="8634714" y="1924158"/>
            <a:ext cx="497711" cy="428263"/>
          </a:xfrm>
          <a:prstGeom prst="downArrow">
            <a:avLst/>
          </a:prstGeom>
          <a:noFill/>
          <a:ln w="19050">
            <a:solidFill>
              <a:srgbClr val="C689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902495" y="1924158"/>
            <a:ext cx="497711" cy="428263"/>
          </a:xfrm>
          <a:prstGeom prst="downArrow">
            <a:avLst/>
          </a:prstGeom>
          <a:noFill/>
          <a:ln w="19050">
            <a:solidFill>
              <a:srgbClr val="0066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104172" y="-208344"/>
            <a:ext cx="4456253" cy="7268901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D275CDC-A893-4AF6-BED5-1DA6D75DA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011" y="1145592"/>
            <a:ext cx="7489147" cy="5225499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00D8A290-14DA-4E1B-8AED-F1B700A98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275" y="2140223"/>
            <a:ext cx="3178531" cy="3424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Excentra Pro" panose="020B0002050400000003" pitchFamily="34" charset="-52"/>
              </a:rPr>
              <a:t>При наличии требований к промерам собаки официальные результаты таких промеров заносятся на специальную страницу. Результаты заверяются оригинальной подписью судьи, </a:t>
            </a:r>
            <a:br>
              <a:rPr lang="ru-RU" sz="2000" dirty="0">
                <a:solidFill>
                  <a:schemeClr val="bg1"/>
                </a:solidFill>
                <a:latin typeface="Excentra Pro" panose="020B0002050400000003" pitchFamily="34" charset="-52"/>
              </a:rPr>
            </a:br>
            <a:r>
              <a:rPr lang="ru-RU" sz="2000" b="1" dirty="0">
                <a:solidFill>
                  <a:srgbClr val="C68945"/>
                </a:solidFill>
                <a:latin typeface="Excentra Pro Bold" panose="020B0002050400000003" pitchFamily="34" charset="-52"/>
              </a:rPr>
              <a:t>факсимиле в данном разделе книжки не допускается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33060" y="397813"/>
            <a:ext cx="1184919" cy="887128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802580" y="1464283"/>
            <a:ext cx="29363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75" y="6240176"/>
            <a:ext cx="900434" cy="36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D64E12-5AB8-43CC-8D10-F8563AA7D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1319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Excentra Pro" panose="020B0002050400000003" pitchFamily="34" charset="-52"/>
              </a:rPr>
              <a:t>КАК ВЛАДЕЛЬЦУ СОБАКИ ПОЛУЧИТЬ КВАЛИФИКАЦИОННУЮ КНИЖКУ?</a:t>
            </a:r>
            <a:endParaRPr lang="ru-RU" sz="3600" dirty="0">
              <a:latin typeface="Excentra Pro" panose="020B0002050400000003" pitchFamily="34" charset="-52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2105A-08EC-4F35-AC51-465CBA22D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9373" y="4132030"/>
            <a:ext cx="5257800" cy="2193342"/>
          </a:xfrm>
        </p:spPr>
        <p:txBody>
          <a:bodyPr>
            <a:normAutofit/>
          </a:bodyPr>
          <a:lstStyle/>
          <a:p>
            <a:pPr marL="0" indent="0">
              <a:spcBef>
                <a:spcPts val="3600"/>
              </a:spcBef>
              <a:buNone/>
            </a:pPr>
            <a:r>
              <a:rPr lang="ru-RU" sz="1800" dirty="0" smtClean="0">
                <a:latin typeface="Excentra Pro" panose="020B0002050400000003" pitchFamily="34" charset="-52"/>
              </a:rPr>
              <a:t>Книжка </a:t>
            </a:r>
            <a:r>
              <a:rPr lang="ru-RU" sz="1800" dirty="0">
                <a:latin typeface="Excentra Pro" panose="020B0002050400000003" pitchFamily="34" charset="-52"/>
              </a:rPr>
              <a:t>выдается лично владельцу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ru-RU" sz="1800" dirty="0">
                <a:latin typeface="Excentra Pro" panose="020B0002050400000003" pitchFamily="34" charset="-52"/>
              </a:rPr>
              <a:t>Необходимо предъявить копию родословной и документ</a:t>
            </a:r>
            <a:r>
              <a:rPr lang="ru-RU" sz="1800" dirty="0" smtClean="0">
                <a:latin typeface="Excentra Pro" panose="020B0002050400000003" pitchFamily="34" charset="-52"/>
              </a:rPr>
              <a:t>,</a:t>
            </a:r>
            <a:br>
              <a:rPr lang="ru-RU" sz="1800" dirty="0" smtClean="0">
                <a:latin typeface="Excentra Pro" panose="020B0002050400000003" pitchFamily="34" charset="-52"/>
              </a:rPr>
            </a:br>
            <a:r>
              <a:rPr lang="ru-RU" sz="1800" dirty="0" smtClean="0">
                <a:latin typeface="Excentra Pro" panose="020B0002050400000003" pitchFamily="34" charset="-52"/>
              </a:rPr>
              <a:t>удостоверяющий </a:t>
            </a:r>
            <a:r>
              <a:rPr lang="ru-RU" sz="1800" dirty="0">
                <a:latin typeface="Excentra Pro" panose="020B0002050400000003" pitchFamily="34" charset="-52"/>
              </a:rPr>
              <a:t>личность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C26BEA06-B597-45E7-B6BB-12A8518EE0A8}"/>
              </a:ext>
            </a:extLst>
          </p:cNvPr>
          <p:cNvSpPr txBox="1">
            <a:spLocks/>
          </p:cNvSpPr>
          <p:nvPr/>
        </p:nvSpPr>
        <p:spPr>
          <a:xfrm>
            <a:off x="1288423" y="4149703"/>
            <a:ext cx="4637815" cy="2175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600"/>
              </a:spcBef>
              <a:buNone/>
            </a:pPr>
            <a:r>
              <a:rPr lang="ru-RU" sz="1800" dirty="0" smtClean="0">
                <a:latin typeface="Excentra Pro" panose="020B0002050400000003" pitchFamily="34" charset="-52"/>
              </a:rPr>
              <a:t>При </a:t>
            </a:r>
            <a:r>
              <a:rPr lang="ru-RU" sz="1800" dirty="0">
                <a:latin typeface="Excentra Pro" panose="020B0002050400000003" pitchFamily="34" charset="-52"/>
              </a:rPr>
              <a:t>первичном участии собаки в мероприятии организатор обязуется выдать книжку по запросу проводника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ru-RU" sz="1800" dirty="0">
                <a:latin typeface="Excentra Pro" panose="020B0002050400000003" pitchFamily="34" charset="-52"/>
              </a:rPr>
              <a:t>Необходимо заранее уведомить организатора о </a:t>
            </a:r>
            <a:r>
              <a:rPr lang="ru-RU" sz="1800">
                <a:latin typeface="Excentra Pro" panose="020B0002050400000003" pitchFamily="34" charset="-52"/>
              </a:rPr>
              <a:t>такой </a:t>
            </a:r>
            <a:r>
              <a:rPr lang="ru-RU" sz="1800" smtClean="0">
                <a:latin typeface="Excentra Pro" panose="020B0002050400000003" pitchFamily="34" charset="-52"/>
              </a:rPr>
              <a:t>необходимости</a:t>
            </a:r>
            <a:endParaRPr lang="ru-RU" sz="1800" dirty="0">
              <a:latin typeface="Excentra Pro" panose="020B0002050400000003" pitchFamily="34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7382" y="474562"/>
            <a:ext cx="972273" cy="972273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4D64E12-5AB8-43CC-8D10-F8563AA7D5DE}"/>
              </a:ext>
            </a:extLst>
          </p:cNvPr>
          <p:cNvSpPr txBox="1">
            <a:spLocks/>
          </p:cNvSpPr>
          <p:nvPr/>
        </p:nvSpPr>
        <p:spPr>
          <a:xfrm>
            <a:off x="958306" y="300239"/>
            <a:ext cx="849774" cy="1454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ru-RU" sz="7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382" y="4132030"/>
            <a:ext cx="365534" cy="33861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382" y="5360111"/>
            <a:ext cx="365534" cy="33861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689" y="4143605"/>
            <a:ext cx="365534" cy="3386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689" y="4827676"/>
            <a:ext cx="365534" cy="33861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062514" y="3249358"/>
            <a:ext cx="31454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600"/>
              </a:spcBef>
            </a:pPr>
            <a:r>
              <a:rPr lang="ru-RU" sz="2400" b="1" dirty="0">
                <a:latin typeface="Excentra Pro Bold" panose="020B0002050400000003" pitchFamily="34" charset="-52"/>
              </a:rPr>
              <a:t>Лично в офисе РКФ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84653" y="3249358"/>
            <a:ext cx="4525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600"/>
              </a:spcBef>
            </a:pPr>
            <a:r>
              <a:rPr lang="ru-RU" sz="2400" b="1" dirty="0">
                <a:latin typeface="Excentra Pro Bold" panose="020B0002050400000003" pitchFamily="34" charset="-52"/>
              </a:rPr>
              <a:t>На испытаниях/состязаниях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030149" y="4600744"/>
            <a:ext cx="0" cy="565543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366078" y="4544904"/>
            <a:ext cx="0" cy="160012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30149" y="3711023"/>
            <a:ext cx="0" cy="299412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366078" y="3711023"/>
            <a:ext cx="0" cy="299412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443" y="1921397"/>
            <a:ext cx="1222812" cy="122504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53" y="2054790"/>
            <a:ext cx="1336666" cy="1091646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1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Овал 45"/>
          <p:cNvSpPr/>
          <p:nvPr/>
        </p:nvSpPr>
        <p:spPr>
          <a:xfrm>
            <a:off x="6663487" y="3137343"/>
            <a:ext cx="1271603" cy="1271603"/>
          </a:xfrm>
          <a:prstGeom prst="ellipse">
            <a:avLst/>
          </a:prstGeom>
          <a:solidFill>
            <a:srgbClr val="F9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ECAA8-71B2-4D3C-AF4B-B2683AEB6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182" y="349885"/>
            <a:ext cx="10515600" cy="1325563"/>
          </a:xfrm>
        </p:spPr>
        <p:txBody>
          <a:bodyPr>
            <a:noAutofit/>
          </a:bodyPr>
          <a:lstStyle/>
          <a:p>
            <a:r>
              <a:rPr lang="ru-RU" sz="3100" dirty="0" smtClean="0">
                <a:latin typeface="Excentra Pro" panose="020B0002050400000003" pitchFamily="34" charset="-52"/>
              </a:rPr>
              <a:t>КАК КИНОЛОГИЧЕСКОЙ ОРГАНИЗАЦИИ </a:t>
            </a:r>
            <a:r>
              <a:rPr lang="en-US" sz="3100" dirty="0" smtClean="0">
                <a:latin typeface="Excentra Pro" panose="020B0002050400000003" pitchFamily="34" charset="-52"/>
              </a:rPr>
              <a:t/>
            </a:r>
            <a:br>
              <a:rPr lang="en-US" sz="3100" dirty="0" smtClean="0">
                <a:latin typeface="Excentra Pro" panose="020B0002050400000003" pitchFamily="34" charset="-52"/>
              </a:rPr>
            </a:br>
            <a:r>
              <a:rPr lang="ru-RU" sz="3100" dirty="0" smtClean="0">
                <a:latin typeface="Excentra Pro" panose="020B0002050400000003" pitchFamily="34" charset="-52"/>
              </a:rPr>
              <a:t>ПОЛУЧИТЬ КВАЛИФИКАЦИОННЫЕ КНИЖКИ?</a:t>
            </a:r>
            <a:endParaRPr lang="ru-RU" sz="3100" dirty="0">
              <a:latin typeface="Excentra Pro" panose="020B0002050400000003" pitchFamily="34" charset="-52"/>
            </a:endParaRPr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1AA72EBE-ECC3-42C1-A03A-ECE3B9E674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012" y="1631999"/>
            <a:ext cx="3041227" cy="4524324"/>
          </a:xfrm>
          <a:ln>
            <a:solidFill>
              <a:srgbClr val="00664B"/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847382" y="474562"/>
            <a:ext cx="972273" cy="972273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4D64E12-5AB8-43CC-8D10-F8563AA7D5DE}"/>
              </a:ext>
            </a:extLst>
          </p:cNvPr>
          <p:cNvSpPr txBox="1">
            <a:spLocks/>
          </p:cNvSpPr>
          <p:nvPr/>
        </p:nvSpPr>
        <p:spPr>
          <a:xfrm>
            <a:off x="958306" y="300239"/>
            <a:ext cx="849774" cy="14546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?</a:t>
            </a:r>
            <a:endParaRPr lang="ru-RU" sz="7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912460" y="1713767"/>
            <a:ext cx="785755" cy="785755"/>
          </a:xfrm>
          <a:prstGeom prst="ellipse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09854" y="1737313"/>
            <a:ext cx="614605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Excentra Pro" panose="020B0002050400000003" pitchFamily="34" charset="-52"/>
              </a:rPr>
              <a:t>Получение книжек осуществляется кинологическими организациями в Департаменте РКФ по дрессировке и испытаниям рабочих качеств собак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32657" y="2555436"/>
            <a:ext cx="542526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Excentra Pro" panose="020B0002050400000003" pitchFamily="34" charset="-52"/>
              </a:rPr>
              <a:t>Предварительно необходимо выслать скан заполненного </a:t>
            </a:r>
            <a:br>
              <a:rPr lang="ru-RU" sz="1400" dirty="0">
                <a:latin typeface="Excentra Pro" panose="020B0002050400000003" pitchFamily="34" charset="-52"/>
              </a:rPr>
            </a:br>
            <a:r>
              <a:rPr lang="ru-RU" sz="1400" dirty="0">
                <a:latin typeface="Excentra Pro" panose="020B0002050400000003" pitchFamily="34" charset="-52"/>
                <a:hlinkClick r:id="rId3"/>
              </a:rPr>
              <a:t>заявления на выдачу квалификационных книжек</a:t>
            </a:r>
            <a:r>
              <a:rPr lang="ru-RU" sz="1400" dirty="0">
                <a:latin typeface="Excentra Pro" panose="020B0002050400000003" pitchFamily="34" charset="-52"/>
              </a:rPr>
              <a:t> на электронный адрес </a:t>
            </a:r>
            <a:r>
              <a:rPr lang="ru-RU" sz="1400" dirty="0">
                <a:latin typeface="Excentra Pro" panose="020B0002050400000003" pitchFamily="34" charset="-52"/>
                <a:hlinkClick r:id="rId4"/>
              </a:rPr>
              <a:t>sport@rkf.org.ru</a:t>
            </a:r>
            <a:endParaRPr lang="ru-RU" sz="1400" dirty="0">
              <a:latin typeface="Excentra Pro" panose="020B0002050400000003" pitchFamily="34" charset="-52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808080" y="2508977"/>
            <a:ext cx="785755" cy="785755"/>
          </a:xfrm>
          <a:prstGeom prst="ellipse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912460" y="3446792"/>
            <a:ext cx="785755" cy="785755"/>
          </a:xfrm>
          <a:prstGeom prst="ellipse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709854" y="3368461"/>
            <a:ext cx="46193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Excentra Pro" panose="020B0002050400000003" pitchFamily="34" charset="-52"/>
              </a:rPr>
              <a:t>Посещение Департамента РКФ по дрессировке и испытаниям рабочих качеств собак для получения книжек возможно без предварительной записи с 9:30 до 12:00 и с 14:00 до 18:00 </a:t>
            </a:r>
            <a:r>
              <a:rPr lang="ru-RU" sz="1400" dirty="0" smtClean="0">
                <a:latin typeface="Excentra Pro" panose="020B0002050400000003" pitchFamily="34" charset="-52"/>
              </a:rPr>
              <a:t>в </a:t>
            </a:r>
            <a:r>
              <a:rPr lang="ru-RU" sz="1400" dirty="0">
                <a:latin typeface="Excentra Pro" panose="020B0002050400000003" pitchFamily="34" charset="-52"/>
              </a:rPr>
              <a:t>рабочие дни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305337" y="2106644"/>
            <a:ext cx="867863" cy="818757"/>
          </a:xfrm>
          <a:prstGeom prst="line">
            <a:avLst/>
          </a:prstGeom>
          <a:ln w="19050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1420661" y="3072446"/>
            <a:ext cx="688418" cy="559081"/>
          </a:xfrm>
          <a:prstGeom prst="line">
            <a:avLst/>
          </a:prstGeom>
          <a:ln w="19050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297309" y="3682102"/>
            <a:ext cx="20495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Офис РКФ: 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/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адрес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, режим работы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,</a:t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 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как добраться </a:t>
            </a:r>
          </a:p>
        </p:txBody>
      </p:sp>
      <p:sp>
        <p:nvSpPr>
          <p:cNvPr id="24" name="Овал 23"/>
          <p:cNvSpPr/>
          <p:nvPr/>
        </p:nvSpPr>
        <p:spPr>
          <a:xfrm>
            <a:off x="1808080" y="4493122"/>
            <a:ext cx="785755" cy="785755"/>
          </a:xfrm>
          <a:prstGeom prst="ellipse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700651" y="4408947"/>
            <a:ext cx="58190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Excentra Pro" panose="020B0002050400000003" pitchFamily="34" charset="-52"/>
              </a:rPr>
              <a:t>На посту охраны необходимо вызвать сотрудника Департамента РКФ по дрессировке и испытаниям рабочих качеств собак для выдачи книжек. Вас могут попросить предъявить копию присланного заявления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709854" y="5562126"/>
            <a:ext cx="46583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Excentra Pro" panose="020B0002050400000003" pitchFamily="34" charset="-52"/>
              </a:rPr>
              <a:t>Единовременно можно получить </a:t>
            </a:r>
            <a:r>
              <a:rPr lang="en-US" sz="1400" dirty="0" smtClean="0">
                <a:latin typeface="Excentra Pro" panose="020B0002050400000003" pitchFamily="34" charset="-52"/>
              </a:rPr>
              <a:t/>
            </a:r>
            <a:br>
              <a:rPr lang="en-US" sz="1400" dirty="0" smtClean="0">
                <a:latin typeface="Excentra Pro" panose="020B0002050400000003" pitchFamily="34" charset="-52"/>
              </a:rPr>
            </a:br>
            <a:r>
              <a:rPr lang="ru-RU" sz="1400" dirty="0" smtClean="0">
                <a:latin typeface="Excentra Pro" panose="020B0002050400000003" pitchFamily="34" charset="-52"/>
              </a:rPr>
              <a:t>не </a:t>
            </a:r>
            <a:r>
              <a:rPr lang="ru-RU" sz="1400" dirty="0">
                <a:latin typeface="Excentra Pro" panose="020B0002050400000003" pitchFamily="34" charset="-52"/>
              </a:rPr>
              <a:t>более 50 книжек каждого вида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1305337" y="3884917"/>
            <a:ext cx="867863" cy="818757"/>
          </a:xfrm>
          <a:prstGeom prst="line">
            <a:avLst/>
          </a:prstGeom>
          <a:ln w="19050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420661" y="5116861"/>
            <a:ext cx="688418" cy="559081"/>
          </a:xfrm>
          <a:prstGeom prst="line">
            <a:avLst/>
          </a:prstGeom>
          <a:ln w="19050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912460" y="5396401"/>
            <a:ext cx="785755" cy="785755"/>
          </a:xfrm>
          <a:prstGeom prst="ellipse">
            <a:avLst/>
          </a:prstGeom>
          <a:solidFill>
            <a:srgbClr val="C689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968190" y="2667928"/>
            <a:ext cx="483535" cy="482847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3" y="5586725"/>
            <a:ext cx="516794" cy="405106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712326" y="2574408"/>
            <a:ext cx="396810" cy="629309"/>
          </a:xfrm>
          <a:prstGeom prst="rect">
            <a:avLst/>
          </a:prstGeom>
        </p:spPr>
      </p:pic>
      <p:sp>
        <p:nvSpPr>
          <p:cNvPr id="42" name="Прямоугольник 41">
            <a:hlinkClick r:id="rId8"/>
          </p:cNvPr>
          <p:cNvSpPr/>
          <p:nvPr/>
        </p:nvSpPr>
        <p:spPr>
          <a:xfrm>
            <a:off x="6389650" y="3137343"/>
            <a:ext cx="1817028" cy="1312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189" y="4568943"/>
            <a:ext cx="483536" cy="529949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214" y="1825343"/>
            <a:ext cx="537283" cy="499153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85" y="3520137"/>
            <a:ext cx="381032" cy="603427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083" y="3224429"/>
            <a:ext cx="316028" cy="389310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80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9D802-CBF8-484B-93DE-291B0D57E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90" y="365125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Excentra Pro" panose="020B0002050400000003" pitchFamily="34" charset="-52"/>
              </a:rPr>
              <a:t>СПОСОБЫ ПОЛУЧЕНИЯ КВАЛИФИКАЦИОННЫХ КНИЖЕК</a:t>
            </a:r>
            <a:endParaRPr lang="ru-RU" dirty="0">
              <a:latin typeface="Excentra Pro" panose="020B0002050400000003" pitchFamily="34" charset="-52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49273ECF-6CFB-4884-BCD0-B6952862BBE8}"/>
              </a:ext>
            </a:extLst>
          </p:cNvPr>
          <p:cNvSpPr txBox="1">
            <a:spLocks/>
          </p:cNvSpPr>
          <p:nvPr/>
        </p:nvSpPr>
        <p:spPr>
          <a:xfrm>
            <a:off x="483356" y="1920909"/>
            <a:ext cx="2950724" cy="4638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>
                <a:latin typeface="Excentra Pro Bold" panose="020B0002050400000003" pitchFamily="34" charset="-52"/>
              </a:rPr>
              <a:t>Лично в офисе РКФ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Получить книжки может любое физическое лицо – представитель клуба.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При себе необходимо иметь заполненное </a:t>
            </a:r>
            <a:r>
              <a:rPr lang="ru-RU" sz="1200" dirty="0">
                <a:latin typeface="Excentra Pro" panose="020B0002050400000003" pitchFamily="34" charset="-52"/>
                <a:hlinkClick r:id="rId2"/>
              </a:rPr>
              <a:t>заявление на выдачу</a:t>
            </a:r>
            <a:r>
              <a:rPr lang="ru-RU" sz="1200" dirty="0">
                <a:latin typeface="Excentra Pro" panose="020B0002050400000003" pitchFamily="34" charset="-52"/>
              </a:rPr>
              <a:t> квалификационных книжек. 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Книжки готовятся по факту прихода представителя, потребуется время на оформление.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При получении книжек представитель </a:t>
            </a:r>
            <a:r>
              <a:rPr lang="ru-RU" sz="1200" b="1" dirty="0">
                <a:latin typeface="Excentra Pro" panose="020B0002050400000003" pitchFamily="34" charset="-52"/>
              </a:rPr>
              <a:t>обязан</a:t>
            </a:r>
            <a:r>
              <a:rPr lang="ru-RU" sz="1200" dirty="0">
                <a:latin typeface="Excentra Pro" panose="020B0002050400000003" pitchFamily="34" charset="-52"/>
              </a:rPr>
              <a:t> расписаться в журнале выдачи квалификационных книжек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03C8A493-B016-40D8-9DF0-0591FDA6F8A4}"/>
              </a:ext>
            </a:extLst>
          </p:cNvPr>
          <p:cNvSpPr txBox="1">
            <a:spLocks/>
          </p:cNvSpPr>
          <p:nvPr/>
        </p:nvSpPr>
        <p:spPr>
          <a:xfrm>
            <a:off x="7491600" y="1920909"/>
            <a:ext cx="4172080" cy="4638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>
                <a:latin typeface="Excentra Pro Bold" panose="020B0002050400000003" pitchFamily="34" charset="-52"/>
              </a:rPr>
              <a:t>Через курьерскую службу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Необходимо самостоятельно оформить заявку на вызов курьера.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В комментарии для курьера </a:t>
            </a:r>
            <a:r>
              <a:rPr lang="ru-RU" sz="1200" b="1" dirty="0">
                <a:latin typeface="Excentra Pro" panose="020B0002050400000003" pitchFamily="34" charset="-52"/>
              </a:rPr>
              <a:t>требуется</a:t>
            </a:r>
            <a:r>
              <a:rPr lang="ru-RU" sz="1200" dirty="0">
                <a:latin typeface="Excentra Pro" panose="020B0002050400000003" pitchFamily="34" charset="-52"/>
              </a:rPr>
              <a:t> указать:  «вход со двора, белые двери, лифт на 5 этаж, </a:t>
            </a:r>
            <a:r>
              <a:rPr lang="ru-RU" sz="1200" u="sng" dirty="0">
                <a:latin typeface="Excentra Pro" panose="020B0002050400000003" pitchFamily="34" charset="-52"/>
              </a:rPr>
              <a:t>наименование клуба</a:t>
            </a:r>
            <a:r>
              <a:rPr lang="ru-RU" sz="1200" dirty="0">
                <a:latin typeface="Excentra Pro" panose="020B0002050400000003" pitchFamily="34" charset="-52"/>
              </a:rPr>
              <a:t>, </a:t>
            </a:r>
            <a:r>
              <a:rPr lang="ru-RU" sz="1200" u="sng" dirty="0">
                <a:latin typeface="Excentra Pro" panose="020B0002050400000003" pitchFamily="34" charset="-52"/>
              </a:rPr>
              <a:t>получение квалификационных книжек</a:t>
            </a:r>
            <a:r>
              <a:rPr lang="ru-RU" sz="1200" dirty="0">
                <a:latin typeface="Excentra Pro" panose="020B0002050400000003" pitchFamily="34" charset="-52"/>
              </a:rPr>
              <a:t>.»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 smtClean="0">
                <a:latin typeface="Excentra Pro" panose="020B0002050400000003" pitchFamily="34" charset="-52"/>
              </a:rPr>
              <a:t>На </a:t>
            </a:r>
            <a:r>
              <a:rPr lang="ru-RU" sz="1200" dirty="0">
                <a:latin typeface="Excentra Pro" panose="020B0002050400000003" pitchFamily="34" charset="-52"/>
              </a:rPr>
              <a:t>почту </a:t>
            </a:r>
            <a:r>
              <a:rPr lang="ru-RU" sz="1200" b="1" dirty="0">
                <a:latin typeface="Excentra Pro" panose="020B0002050400000003" pitchFamily="34" charset="-52"/>
                <a:hlinkClick r:id="rId3"/>
              </a:rPr>
              <a:t>sport@rkf.org.ru</a:t>
            </a:r>
            <a:r>
              <a:rPr lang="ru-RU" sz="1200" dirty="0">
                <a:latin typeface="Excentra Pro" panose="020B0002050400000003" pitchFamily="34" charset="-52"/>
              </a:rPr>
              <a:t> не менее, чем за 1 рабочий день до прихода курьера нужно направить</a:t>
            </a:r>
            <a:r>
              <a:rPr lang="ru-RU" sz="1200" dirty="0" smtClean="0">
                <a:latin typeface="Excentra Pro" panose="020B0002050400000003" pitchFamily="34" charset="-52"/>
              </a:rPr>
              <a:t>:</a:t>
            </a:r>
            <a:endParaRPr lang="ru-RU" sz="1200" dirty="0">
              <a:latin typeface="Excentra Pro" panose="020B0002050400000003" pitchFamily="34" charset="-52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D6206648-ADB5-4124-9839-14786698B836}"/>
              </a:ext>
            </a:extLst>
          </p:cNvPr>
          <p:cNvSpPr txBox="1">
            <a:spLocks/>
          </p:cNvSpPr>
          <p:nvPr/>
        </p:nvSpPr>
        <p:spPr>
          <a:xfrm>
            <a:off x="838201" y="4036150"/>
            <a:ext cx="5257800" cy="3151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3200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940B601F-03B5-4F8E-9B89-C58A56695CB9}"/>
              </a:ext>
            </a:extLst>
          </p:cNvPr>
          <p:cNvSpPr txBox="1">
            <a:spLocks/>
          </p:cNvSpPr>
          <p:nvPr/>
        </p:nvSpPr>
        <p:spPr>
          <a:xfrm>
            <a:off x="3806327" y="1920909"/>
            <a:ext cx="3313025" cy="463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 dirty="0">
                <a:latin typeface="Excentra Pro Bold" panose="020B0002050400000003" pitchFamily="34" charset="-52"/>
              </a:rPr>
              <a:t>Через Федерацию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Получить книжки может представитель Федерации по предварительной договоренности с клубом.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На почту </a:t>
            </a:r>
            <a:r>
              <a:rPr lang="ru-RU" sz="1200" b="1" dirty="0">
                <a:latin typeface="Excentra Pro" panose="020B0002050400000003" pitchFamily="34" charset="-52"/>
                <a:hlinkClick r:id="rId3"/>
              </a:rPr>
              <a:t>sport@rkf.org.ru</a:t>
            </a:r>
            <a:r>
              <a:rPr lang="ru-RU" sz="1200" dirty="0">
                <a:latin typeface="Excentra Pro" panose="020B0002050400000003" pitchFamily="34" charset="-52"/>
              </a:rPr>
              <a:t> не менее, чем за 1 рабочий день до прихода представителя Федерации нужно направить скан заполненного</a:t>
            </a:r>
            <a:br>
              <a:rPr lang="ru-RU" sz="1200" dirty="0">
                <a:latin typeface="Excentra Pro" panose="020B0002050400000003" pitchFamily="34" charset="-52"/>
              </a:rPr>
            </a:br>
            <a:r>
              <a:rPr lang="ru-RU" sz="1200" dirty="0">
                <a:solidFill>
                  <a:srgbClr val="0070C0"/>
                </a:solidFill>
                <a:latin typeface="Excentra Pro" panose="020B0002050400000003" pitchFamily="34" charset="-52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заявления на выдачу</a:t>
            </a:r>
            <a:r>
              <a:rPr lang="ru-RU" sz="1200" dirty="0">
                <a:solidFill>
                  <a:srgbClr val="0070C0"/>
                </a:solidFill>
                <a:latin typeface="Excentra Pro" panose="020B0002050400000003" pitchFamily="34" charset="-52"/>
              </a:rPr>
              <a:t> </a:t>
            </a:r>
            <a:r>
              <a:rPr lang="ru-RU" sz="1200" dirty="0">
                <a:latin typeface="Excentra Pro" panose="020B0002050400000003" pitchFamily="34" charset="-52"/>
              </a:rPr>
              <a:t>квалификационных книжек. </a:t>
            </a:r>
          </a:p>
          <a:p>
            <a:pPr marL="457200" lvl="1" indent="0">
              <a:spcBef>
                <a:spcPts val="2400"/>
              </a:spcBef>
              <a:buNone/>
            </a:pPr>
            <a:r>
              <a:rPr lang="ru-RU" sz="1200" dirty="0">
                <a:latin typeface="Excentra Pro" panose="020B0002050400000003" pitchFamily="34" charset="-52"/>
              </a:rPr>
              <a:t>В Федерацию необходимо направить копию заполненного заявления и сообщить способ </a:t>
            </a:r>
            <a:r>
              <a:rPr lang="ru-RU" sz="1200" dirty="0" smtClean="0">
                <a:latin typeface="Excentra Pro" panose="020B0002050400000003" pitchFamily="34" charset="-52"/>
              </a:rPr>
              <a:t/>
            </a:r>
            <a:br>
              <a:rPr lang="ru-RU" sz="1200" dirty="0" smtClean="0">
                <a:latin typeface="Excentra Pro" panose="020B0002050400000003" pitchFamily="34" charset="-52"/>
              </a:rPr>
            </a:br>
            <a:r>
              <a:rPr lang="ru-RU" sz="1200" dirty="0" smtClean="0">
                <a:latin typeface="Excentra Pro" panose="020B0002050400000003" pitchFamily="34" charset="-52"/>
              </a:rPr>
              <a:t>и </a:t>
            </a:r>
            <a:r>
              <a:rPr lang="ru-RU" sz="1200" dirty="0">
                <a:latin typeface="Excentra Pro" panose="020B0002050400000003" pitchFamily="34" charset="-52"/>
              </a:rPr>
              <a:t>дату получения книжек </a:t>
            </a:r>
            <a:r>
              <a:rPr lang="ru-RU" sz="1200" dirty="0" smtClean="0">
                <a:latin typeface="Excentra Pro" panose="020B0002050400000003" pitchFamily="34" charset="-52"/>
              </a:rPr>
              <a:t/>
            </a:r>
            <a:br>
              <a:rPr lang="ru-RU" sz="1200" dirty="0" smtClean="0">
                <a:latin typeface="Excentra Pro" panose="020B0002050400000003" pitchFamily="34" charset="-52"/>
              </a:rPr>
            </a:br>
            <a:r>
              <a:rPr lang="ru-RU" sz="1200" dirty="0" smtClean="0">
                <a:latin typeface="Excentra Pro" panose="020B0002050400000003" pitchFamily="34" charset="-52"/>
              </a:rPr>
              <a:t>в </a:t>
            </a:r>
            <a:r>
              <a:rPr lang="ru-RU" sz="1200" dirty="0">
                <a:latin typeface="Excentra Pro" panose="020B0002050400000003" pitchFamily="34" charset="-52"/>
              </a:rPr>
              <a:t>Федерации (представитель/курьер)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5193" y="419843"/>
            <a:ext cx="162815" cy="1216126"/>
          </a:xfrm>
          <a:prstGeom prst="rect">
            <a:avLst/>
          </a:prstGeom>
          <a:solidFill>
            <a:srgbClr val="0066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0" y="2469485"/>
            <a:ext cx="221191" cy="20489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0" y="3263315"/>
            <a:ext cx="221191" cy="204899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716061" y="2753471"/>
            <a:ext cx="0" cy="396129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0" y="4219516"/>
            <a:ext cx="221191" cy="204899"/>
          </a:xfrm>
          <a:prstGeom prst="rect">
            <a:avLst/>
          </a:prstGeom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716061" y="3593166"/>
            <a:ext cx="0" cy="526252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0" y="5137716"/>
            <a:ext cx="221191" cy="2048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716061" y="4511366"/>
            <a:ext cx="0" cy="526252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399" y="2469485"/>
            <a:ext cx="221191" cy="20489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399" y="3444834"/>
            <a:ext cx="221191" cy="204899"/>
          </a:xfrm>
          <a:prstGeom prst="rect">
            <a:avLst/>
          </a:prstGeom>
        </p:spPr>
      </p:pic>
      <p:cxnSp>
        <p:nvCxnSpPr>
          <p:cNvPr id="23" name="Прямая соединительная линия 22"/>
          <p:cNvCxnSpPr/>
          <p:nvPr/>
        </p:nvCxnSpPr>
        <p:spPr>
          <a:xfrm>
            <a:off x="4128450" y="2753471"/>
            <a:ext cx="0" cy="599329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399" y="4727530"/>
            <a:ext cx="221191" cy="204899"/>
          </a:xfrm>
          <a:prstGeom prst="rect">
            <a:avLst/>
          </a:prstGeom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4128450" y="3774685"/>
            <a:ext cx="0" cy="834260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Рисунок 30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42" y="2469485"/>
            <a:ext cx="221191" cy="204899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42" y="3095664"/>
            <a:ext cx="221191" cy="204899"/>
          </a:xfrm>
          <a:prstGeom prst="rect">
            <a:avLst/>
          </a:prstGeom>
        </p:spPr>
      </p:pic>
      <p:cxnSp>
        <p:nvCxnSpPr>
          <p:cNvPr id="33" name="Прямая соединительная линия 32"/>
          <p:cNvCxnSpPr/>
          <p:nvPr/>
        </p:nvCxnSpPr>
        <p:spPr>
          <a:xfrm>
            <a:off x="7790293" y="2753471"/>
            <a:ext cx="0" cy="263106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242" y="4101351"/>
            <a:ext cx="221191" cy="204899"/>
          </a:xfrm>
          <a:prstGeom prst="rect">
            <a:avLst/>
          </a:prstGeom>
        </p:spPr>
      </p:pic>
      <p:cxnSp>
        <p:nvCxnSpPr>
          <p:cNvPr id="35" name="Прямая соединительная линия 34"/>
          <p:cNvCxnSpPr/>
          <p:nvPr/>
        </p:nvCxnSpPr>
        <p:spPr>
          <a:xfrm>
            <a:off x="7790293" y="3365764"/>
            <a:ext cx="0" cy="670386"/>
          </a:xfrm>
          <a:prstGeom prst="line">
            <a:avLst/>
          </a:prstGeom>
          <a:ln w="28575">
            <a:solidFill>
              <a:srgbClr val="C689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7880611" y="5503219"/>
            <a:ext cx="315992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скан или читаемое 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/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фото заполненного</a:t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  <a:hlinkClick r:id="rId2"/>
              </a:rPr>
              <a:t>заявления 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  <a:hlinkClick r:id="rId2"/>
              </a:rPr>
              <a:t>на 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  <a:hlinkClick r:id="rId2"/>
              </a:rPr>
              <a:t>выдачу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 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/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квалификационных </a:t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книжек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.</a:t>
            </a:r>
            <a:endParaRPr lang="ru-RU" sz="1100" dirty="0">
              <a:solidFill>
                <a:srgbClr val="00664B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9572417" y="5503219"/>
            <a:ext cx="156512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название </a:t>
            </a: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курьерской компании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0721030" y="5472071"/>
            <a:ext cx="152128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ru-RU" sz="1100" dirty="0">
                <a:solidFill>
                  <a:srgbClr val="00664B"/>
                </a:solidFill>
                <a:latin typeface="Excentra Pro" panose="020B0002050400000003" pitchFamily="34" charset="-52"/>
              </a:rPr>
              <a:t>дату </a:t>
            </a: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/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прихода </a:t>
            </a:r>
            <a:b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</a:br>
            <a:r>
              <a:rPr lang="ru-RU" sz="1100" dirty="0" smtClean="0">
                <a:solidFill>
                  <a:srgbClr val="00664B"/>
                </a:solidFill>
                <a:latin typeface="Excentra Pro" panose="020B0002050400000003" pitchFamily="34" charset="-52"/>
              </a:rPr>
              <a:t>курьера</a:t>
            </a:r>
            <a:endParaRPr lang="ru-RU" sz="1100" dirty="0">
              <a:solidFill>
                <a:srgbClr val="00664B"/>
              </a:solidFill>
              <a:latin typeface="Excentra Pro" panose="020B0002050400000003" pitchFamily="34" charset="-52"/>
            </a:endParaRPr>
          </a:p>
        </p:txBody>
      </p:sp>
      <p:pic>
        <p:nvPicPr>
          <p:cNvPr id="46" name="Рисунок 45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" y="6312918"/>
            <a:ext cx="814626" cy="326007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029" y="5038486"/>
            <a:ext cx="428402" cy="428402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508" y="5024260"/>
            <a:ext cx="440048" cy="440880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898" y="5024789"/>
            <a:ext cx="439216" cy="439216"/>
          </a:xfrm>
          <a:prstGeom prst="rect">
            <a:avLst/>
          </a:prstGeom>
        </p:spPr>
      </p:pic>
      <p:cxnSp>
        <p:nvCxnSpPr>
          <p:cNvPr id="53" name="Прямая соединительная линия 52"/>
          <p:cNvCxnSpPr/>
          <p:nvPr/>
        </p:nvCxnSpPr>
        <p:spPr>
          <a:xfrm>
            <a:off x="8215166" y="4672229"/>
            <a:ext cx="0" cy="260200"/>
          </a:xfrm>
          <a:prstGeom prst="line">
            <a:avLst/>
          </a:prstGeom>
          <a:ln w="28575">
            <a:solidFill>
              <a:srgbClr val="0066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9877712" y="4672229"/>
            <a:ext cx="0" cy="260200"/>
          </a:xfrm>
          <a:prstGeom prst="line">
            <a:avLst/>
          </a:prstGeom>
          <a:ln w="28575">
            <a:solidFill>
              <a:srgbClr val="0066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0949130" y="4672229"/>
            <a:ext cx="0" cy="260200"/>
          </a:xfrm>
          <a:prstGeom prst="line">
            <a:avLst/>
          </a:prstGeom>
          <a:ln w="28575">
            <a:solidFill>
              <a:srgbClr val="00664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46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454</TotalTime>
  <Words>425</Words>
  <Application>Microsoft Office PowerPoint</Application>
  <PresentationFormat>Широкоэкранный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Excentra Pro</vt:lpstr>
      <vt:lpstr>Excentra Pro Bold</vt:lpstr>
      <vt:lpstr>Excentra Pro Italic </vt:lpstr>
      <vt:lpstr>Тема Office</vt:lpstr>
      <vt:lpstr>ПРАВИЛА ВЫДАЧИ  И ИСПОЛЬЗОВАНИЯ КВАЛИФИКАЦИОННЫХ  КНИЖЕК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ВЛАДЕЛЬЦУ СОБАКИ ПОЛУЧИТЬ КВАЛИФИКАЦИОННУЮ КНИЖКУ?</vt:lpstr>
      <vt:lpstr>КАК КИНОЛОГИЧЕСКОЙ ОРГАНИЗАЦИИ  ПОЛУЧИТЬ КВАЛИФИКАЦИОННЫЕ КНИЖКИ?</vt:lpstr>
      <vt:lpstr>СПОСОБЫ ПОЛУЧЕНИЯ КВАЛИФИКАЦИОННЫХ КНИЖЕК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выдачи квалификационных книжек</dc:title>
  <dc:creator>Михаил Изванов</dc:creator>
  <cp:lastModifiedBy>Admin</cp:lastModifiedBy>
  <cp:revision>46</cp:revision>
  <dcterms:created xsi:type="dcterms:W3CDTF">2025-01-30T10:21:11Z</dcterms:created>
  <dcterms:modified xsi:type="dcterms:W3CDTF">2025-02-04T10:33:01Z</dcterms:modified>
</cp:coreProperties>
</file>